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1"/>
  </p:notesMasterIdLst>
  <p:sldIdLst>
    <p:sldId id="379" r:id="rId2"/>
    <p:sldId id="1194" r:id="rId3"/>
    <p:sldId id="493" r:id="rId4"/>
    <p:sldId id="1215" r:id="rId5"/>
    <p:sldId id="498" r:id="rId6"/>
    <p:sldId id="1214" r:id="rId7"/>
    <p:sldId id="1216" r:id="rId8"/>
    <p:sldId id="1217" r:id="rId9"/>
    <p:sldId id="1218" r:id="rId10"/>
    <p:sldId id="1219" r:id="rId11"/>
    <p:sldId id="1220" r:id="rId12"/>
    <p:sldId id="1223" r:id="rId13"/>
    <p:sldId id="1221" r:id="rId14"/>
    <p:sldId id="1224" r:id="rId15"/>
    <p:sldId id="1226" r:id="rId16"/>
    <p:sldId id="1222" r:id="rId17"/>
    <p:sldId id="1225" r:id="rId18"/>
    <p:sldId id="1227" r:id="rId19"/>
    <p:sldId id="1228" r:id="rId20"/>
    <p:sldId id="1229" r:id="rId21"/>
    <p:sldId id="1230" r:id="rId22"/>
    <p:sldId id="1231" r:id="rId23"/>
    <p:sldId id="1232" r:id="rId24"/>
    <p:sldId id="1233" r:id="rId25"/>
    <p:sldId id="1234" r:id="rId26"/>
    <p:sldId id="1235" r:id="rId27"/>
    <p:sldId id="1236" r:id="rId28"/>
    <p:sldId id="1238" r:id="rId29"/>
    <p:sldId id="1240" r:id="rId30"/>
    <p:sldId id="1241" r:id="rId31"/>
    <p:sldId id="1242" r:id="rId32"/>
    <p:sldId id="1243" r:id="rId33"/>
    <p:sldId id="1244" r:id="rId34"/>
    <p:sldId id="1245" r:id="rId35"/>
    <p:sldId id="1248" r:id="rId36"/>
    <p:sldId id="1246" r:id="rId37"/>
    <p:sldId id="1247" r:id="rId38"/>
    <p:sldId id="1251" r:id="rId39"/>
    <p:sldId id="1250" r:id="rId40"/>
    <p:sldId id="1252" r:id="rId41"/>
    <p:sldId id="1253" r:id="rId42"/>
    <p:sldId id="1254" r:id="rId43"/>
    <p:sldId id="1256" r:id="rId44"/>
    <p:sldId id="1255" r:id="rId45"/>
    <p:sldId id="1257" r:id="rId46"/>
    <p:sldId id="1258" r:id="rId47"/>
    <p:sldId id="1249" r:id="rId48"/>
    <p:sldId id="1239" r:id="rId49"/>
    <p:sldId id="1237" r:id="rId50"/>
  </p:sldIdLst>
  <p:sldSz cx="9144000" cy="6858000" type="screen4x3"/>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176" autoAdjust="0"/>
    <p:restoredTop sz="93250" autoAdjust="0"/>
  </p:normalViewPr>
  <p:slideViewPr>
    <p:cSldViewPr>
      <p:cViewPr varScale="1">
        <p:scale>
          <a:sx n="76" d="100"/>
          <a:sy n="76" d="100"/>
        </p:scale>
        <p:origin x="102" y="846"/>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notesMaster" Target="notesMasters/notesMaster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gif>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MX" dirty="0"/>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D445F07-8756-451B-A938-0248325FC7BB}" type="datetimeFigureOut">
              <a:rPr lang="es-MX" smtClean="0"/>
              <a:t>23/04/2023</a:t>
            </a:fld>
            <a:endParaRPr lang="es-MX" dirty="0"/>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MX" dirty="0"/>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MX" dirty="0"/>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993AEC0-242E-4FA7-9D3C-51E1036AC3CB}" type="slidenum">
              <a:rPr lang="es-MX" smtClean="0"/>
              <a:t>‹Nº›</a:t>
            </a:fld>
            <a:endParaRPr lang="es-MX" dirty="0"/>
          </a:p>
        </p:txBody>
      </p:sp>
    </p:spTree>
    <p:extLst>
      <p:ext uri="{BB962C8B-B14F-4D97-AF65-F5344CB8AC3E}">
        <p14:creationId xmlns:p14="http://schemas.microsoft.com/office/powerpoint/2010/main" val="38170667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MX" dirty="0"/>
          </a:p>
        </p:txBody>
      </p:sp>
      <p:sp>
        <p:nvSpPr>
          <p:cNvPr id="4" name="3 Marcador de número de diapositiva"/>
          <p:cNvSpPr>
            <a:spLocks noGrp="1"/>
          </p:cNvSpPr>
          <p:nvPr>
            <p:ph type="sldNum" sz="quarter" idx="10"/>
          </p:nvPr>
        </p:nvSpPr>
        <p:spPr/>
        <p:txBody>
          <a:bodyPr/>
          <a:lstStyle/>
          <a:p>
            <a:fld id="{5993AEC0-242E-4FA7-9D3C-51E1036AC3CB}" type="slidenum">
              <a:rPr lang="es-MX" smtClean="0"/>
              <a:t>1</a:t>
            </a:fld>
            <a:endParaRPr lang="es-MX" dirty="0"/>
          </a:p>
        </p:txBody>
      </p:sp>
    </p:spTree>
    <p:extLst>
      <p:ext uri="{BB962C8B-B14F-4D97-AF65-F5344CB8AC3E}">
        <p14:creationId xmlns:p14="http://schemas.microsoft.com/office/powerpoint/2010/main" val="18114487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13</a:t>
            </a:fld>
            <a:endParaRPr lang="en-US" dirty="0"/>
          </a:p>
        </p:txBody>
      </p:sp>
    </p:spTree>
    <p:extLst>
      <p:ext uri="{BB962C8B-B14F-4D97-AF65-F5344CB8AC3E}">
        <p14:creationId xmlns:p14="http://schemas.microsoft.com/office/powerpoint/2010/main" val="24301430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14</a:t>
            </a:fld>
            <a:endParaRPr lang="en-US" dirty="0"/>
          </a:p>
        </p:txBody>
      </p:sp>
    </p:spTree>
    <p:extLst>
      <p:ext uri="{BB962C8B-B14F-4D97-AF65-F5344CB8AC3E}">
        <p14:creationId xmlns:p14="http://schemas.microsoft.com/office/powerpoint/2010/main" val="28326200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15</a:t>
            </a:fld>
            <a:endParaRPr lang="en-US" dirty="0"/>
          </a:p>
        </p:txBody>
      </p:sp>
    </p:spTree>
    <p:extLst>
      <p:ext uri="{BB962C8B-B14F-4D97-AF65-F5344CB8AC3E}">
        <p14:creationId xmlns:p14="http://schemas.microsoft.com/office/powerpoint/2010/main" val="30584194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16</a:t>
            </a:fld>
            <a:endParaRPr lang="en-US" dirty="0"/>
          </a:p>
        </p:txBody>
      </p:sp>
    </p:spTree>
    <p:extLst>
      <p:ext uri="{BB962C8B-B14F-4D97-AF65-F5344CB8AC3E}">
        <p14:creationId xmlns:p14="http://schemas.microsoft.com/office/powerpoint/2010/main" val="17879818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17</a:t>
            </a:fld>
            <a:endParaRPr lang="en-US" dirty="0"/>
          </a:p>
        </p:txBody>
      </p:sp>
    </p:spTree>
    <p:extLst>
      <p:ext uri="{BB962C8B-B14F-4D97-AF65-F5344CB8AC3E}">
        <p14:creationId xmlns:p14="http://schemas.microsoft.com/office/powerpoint/2010/main" val="21915912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18</a:t>
            </a:fld>
            <a:endParaRPr lang="en-US" dirty="0"/>
          </a:p>
        </p:txBody>
      </p:sp>
    </p:spTree>
    <p:extLst>
      <p:ext uri="{BB962C8B-B14F-4D97-AF65-F5344CB8AC3E}">
        <p14:creationId xmlns:p14="http://schemas.microsoft.com/office/powerpoint/2010/main" val="16479231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19</a:t>
            </a:fld>
            <a:endParaRPr lang="en-US" dirty="0"/>
          </a:p>
        </p:txBody>
      </p:sp>
    </p:spTree>
    <p:extLst>
      <p:ext uri="{BB962C8B-B14F-4D97-AF65-F5344CB8AC3E}">
        <p14:creationId xmlns:p14="http://schemas.microsoft.com/office/powerpoint/2010/main" val="13538314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20</a:t>
            </a:fld>
            <a:endParaRPr lang="en-US" dirty="0"/>
          </a:p>
        </p:txBody>
      </p:sp>
    </p:spTree>
    <p:extLst>
      <p:ext uri="{BB962C8B-B14F-4D97-AF65-F5344CB8AC3E}">
        <p14:creationId xmlns:p14="http://schemas.microsoft.com/office/powerpoint/2010/main" val="5271986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21</a:t>
            </a:fld>
            <a:endParaRPr lang="en-US" dirty="0"/>
          </a:p>
        </p:txBody>
      </p:sp>
    </p:spTree>
    <p:extLst>
      <p:ext uri="{BB962C8B-B14F-4D97-AF65-F5344CB8AC3E}">
        <p14:creationId xmlns:p14="http://schemas.microsoft.com/office/powerpoint/2010/main" val="7600581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22</a:t>
            </a:fld>
            <a:endParaRPr lang="en-US" dirty="0"/>
          </a:p>
        </p:txBody>
      </p:sp>
    </p:spTree>
    <p:extLst>
      <p:ext uri="{BB962C8B-B14F-4D97-AF65-F5344CB8AC3E}">
        <p14:creationId xmlns:p14="http://schemas.microsoft.com/office/powerpoint/2010/main" val="3651293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a:t>
            </a:fld>
            <a:endParaRPr lang="en-US" dirty="0"/>
          </a:p>
        </p:txBody>
      </p:sp>
    </p:spTree>
    <p:extLst>
      <p:ext uri="{BB962C8B-B14F-4D97-AF65-F5344CB8AC3E}">
        <p14:creationId xmlns:p14="http://schemas.microsoft.com/office/powerpoint/2010/main" val="14226748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23</a:t>
            </a:fld>
            <a:endParaRPr lang="en-US" dirty="0"/>
          </a:p>
        </p:txBody>
      </p:sp>
    </p:spTree>
    <p:extLst>
      <p:ext uri="{BB962C8B-B14F-4D97-AF65-F5344CB8AC3E}">
        <p14:creationId xmlns:p14="http://schemas.microsoft.com/office/powerpoint/2010/main" val="147679208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24</a:t>
            </a:fld>
            <a:endParaRPr lang="en-US" dirty="0"/>
          </a:p>
        </p:txBody>
      </p:sp>
    </p:spTree>
    <p:extLst>
      <p:ext uri="{BB962C8B-B14F-4D97-AF65-F5344CB8AC3E}">
        <p14:creationId xmlns:p14="http://schemas.microsoft.com/office/powerpoint/2010/main" val="39357100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25</a:t>
            </a:fld>
            <a:endParaRPr lang="en-US" dirty="0"/>
          </a:p>
        </p:txBody>
      </p:sp>
    </p:spTree>
    <p:extLst>
      <p:ext uri="{BB962C8B-B14F-4D97-AF65-F5344CB8AC3E}">
        <p14:creationId xmlns:p14="http://schemas.microsoft.com/office/powerpoint/2010/main" val="154119460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27</a:t>
            </a:fld>
            <a:endParaRPr lang="en-US" dirty="0"/>
          </a:p>
        </p:txBody>
      </p:sp>
    </p:spTree>
    <p:extLst>
      <p:ext uri="{BB962C8B-B14F-4D97-AF65-F5344CB8AC3E}">
        <p14:creationId xmlns:p14="http://schemas.microsoft.com/office/powerpoint/2010/main" val="6039213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28</a:t>
            </a:fld>
            <a:endParaRPr lang="en-US" dirty="0"/>
          </a:p>
        </p:txBody>
      </p:sp>
    </p:spTree>
    <p:extLst>
      <p:ext uri="{BB962C8B-B14F-4D97-AF65-F5344CB8AC3E}">
        <p14:creationId xmlns:p14="http://schemas.microsoft.com/office/powerpoint/2010/main" val="12200111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29</a:t>
            </a:fld>
            <a:endParaRPr lang="en-US" dirty="0"/>
          </a:p>
        </p:txBody>
      </p:sp>
    </p:spTree>
    <p:extLst>
      <p:ext uri="{BB962C8B-B14F-4D97-AF65-F5344CB8AC3E}">
        <p14:creationId xmlns:p14="http://schemas.microsoft.com/office/powerpoint/2010/main" val="4711509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30</a:t>
            </a:fld>
            <a:endParaRPr lang="en-US" dirty="0"/>
          </a:p>
        </p:txBody>
      </p:sp>
    </p:spTree>
    <p:extLst>
      <p:ext uri="{BB962C8B-B14F-4D97-AF65-F5344CB8AC3E}">
        <p14:creationId xmlns:p14="http://schemas.microsoft.com/office/powerpoint/2010/main" val="418469728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31</a:t>
            </a:fld>
            <a:endParaRPr lang="en-US" dirty="0"/>
          </a:p>
        </p:txBody>
      </p:sp>
    </p:spTree>
    <p:extLst>
      <p:ext uri="{BB962C8B-B14F-4D97-AF65-F5344CB8AC3E}">
        <p14:creationId xmlns:p14="http://schemas.microsoft.com/office/powerpoint/2010/main" val="376885586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32</a:t>
            </a:fld>
            <a:endParaRPr lang="en-US" dirty="0"/>
          </a:p>
        </p:txBody>
      </p:sp>
    </p:spTree>
    <p:extLst>
      <p:ext uri="{BB962C8B-B14F-4D97-AF65-F5344CB8AC3E}">
        <p14:creationId xmlns:p14="http://schemas.microsoft.com/office/powerpoint/2010/main" val="1241467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33</a:t>
            </a:fld>
            <a:endParaRPr lang="en-US" dirty="0"/>
          </a:p>
        </p:txBody>
      </p:sp>
    </p:spTree>
    <p:extLst>
      <p:ext uri="{BB962C8B-B14F-4D97-AF65-F5344CB8AC3E}">
        <p14:creationId xmlns:p14="http://schemas.microsoft.com/office/powerpoint/2010/main" val="35487841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6</a:t>
            </a:fld>
            <a:endParaRPr lang="en-US" dirty="0"/>
          </a:p>
        </p:txBody>
      </p:sp>
    </p:spTree>
    <p:extLst>
      <p:ext uri="{BB962C8B-B14F-4D97-AF65-F5344CB8AC3E}">
        <p14:creationId xmlns:p14="http://schemas.microsoft.com/office/powerpoint/2010/main" val="352634918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34</a:t>
            </a:fld>
            <a:endParaRPr lang="en-US" dirty="0"/>
          </a:p>
        </p:txBody>
      </p:sp>
    </p:spTree>
    <p:extLst>
      <p:ext uri="{BB962C8B-B14F-4D97-AF65-F5344CB8AC3E}">
        <p14:creationId xmlns:p14="http://schemas.microsoft.com/office/powerpoint/2010/main" val="23109352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35</a:t>
            </a:fld>
            <a:endParaRPr lang="en-US" dirty="0"/>
          </a:p>
        </p:txBody>
      </p:sp>
    </p:spTree>
    <p:extLst>
      <p:ext uri="{BB962C8B-B14F-4D97-AF65-F5344CB8AC3E}">
        <p14:creationId xmlns:p14="http://schemas.microsoft.com/office/powerpoint/2010/main" val="386013792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36</a:t>
            </a:fld>
            <a:endParaRPr lang="en-US" dirty="0"/>
          </a:p>
        </p:txBody>
      </p:sp>
    </p:spTree>
    <p:extLst>
      <p:ext uri="{BB962C8B-B14F-4D97-AF65-F5344CB8AC3E}">
        <p14:creationId xmlns:p14="http://schemas.microsoft.com/office/powerpoint/2010/main" val="36086552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37</a:t>
            </a:fld>
            <a:endParaRPr lang="en-US" dirty="0"/>
          </a:p>
        </p:txBody>
      </p:sp>
    </p:spTree>
    <p:extLst>
      <p:ext uri="{BB962C8B-B14F-4D97-AF65-F5344CB8AC3E}">
        <p14:creationId xmlns:p14="http://schemas.microsoft.com/office/powerpoint/2010/main" val="282246831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38</a:t>
            </a:fld>
            <a:endParaRPr lang="en-US" dirty="0"/>
          </a:p>
        </p:txBody>
      </p:sp>
    </p:spTree>
    <p:extLst>
      <p:ext uri="{BB962C8B-B14F-4D97-AF65-F5344CB8AC3E}">
        <p14:creationId xmlns:p14="http://schemas.microsoft.com/office/powerpoint/2010/main" val="32302813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39</a:t>
            </a:fld>
            <a:endParaRPr lang="en-US" dirty="0"/>
          </a:p>
        </p:txBody>
      </p:sp>
    </p:spTree>
    <p:extLst>
      <p:ext uri="{BB962C8B-B14F-4D97-AF65-F5344CB8AC3E}">
        <p14:creationId xmlns:p14="http://schemas.microsoft.com/office/powerpoint/2010/main" val="198020406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40</a:t>
            </a:fld>
            <a:endParaRPr lang="en-US" dirty="0"/>
          </a:p>
        </p:txBody>
      </p:sp>
    </p:spTree>
    <p:extLst>
      <p:ext uri="{BB962C8B-B14F-4D97-AF65-F5344CB8AC3E}">
        <p14:creationId xmlns:p14="http://schemas.microsoft.com/office/powerpoint/2010/main" val="128139193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41</a:t>
            </a:fld>
            <a:endParaRPr lang="en-US" dirty="0"/>
          </a:p>
        </p:txBody>
      </p:sp>
    </p:spTree>
    <p:extLst>
      <p:ext uri="{BB962C8B-B14F-4D97-AF65-F5344CB8AC3E}">
        <p14:creationId xmlns:p14="http://schemas.microsoft.com/office/powerpoint/2010/main" val="208604106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42</a:t>
            </a:fld>
            <a:endParaRPr lang="en-US" dirty="0"/>
          </a:p>
        </p:txBody>
      </p:sp>
    </p:spTree>
    <p:extLst>
      <p:ext uri="{BB962C8B-B14F-4D97-AF65-F5344CB8AC3E}">
        <p14:creationId xmlns:p14="http://schemas.microsoft.com/office/powerpoint/2010/main" val="39491225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43</a:t>
            </a:fld>
            <a:endParaRPr lang="en-US" dirty="0"/>
          </a:p>
        </p:txBody>
      </p:sp>
    </p:spTree>
    <p:extLst>
      <p:ext uri="{BB962C8B-B14F-4D97-AF65-F5344CB8AC3E}">
        <p14:creationId xmlns:p14="http://schemas.microsoft.com/office/powerpoint/2010/main" val="14560134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7</a:t>
            </a:fld>
            <a:endParaRPr lang="en-US" dirty="0"/>
          </a:p>
        </p:txBody>
      </p:sp>
    </p:spTree>
    <p:extLst>
      <p:ext uri="{BB962C8B-B14F-4D97-AF65-F5344CB8AC3E}">
        <p14:creationId xmlns:p14="http://schemas.microsoft.com/office/powerpoint/2010/main" val="255868103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44</a:t>
            </a:fld>
            <a:endParaRPr lang="en-US" dirty="0"/>
          </a:p>
        </p:txBody>
      </p:sp>
    </p:spTree>
    <p:extLst>
      <p:ext uri="{BB962C8B-B14F-4D97-AF65-F5344CB8AC3E}">
        <p14:creationId xmlns:p14="http://schemas.microsoft.com/office/powerpoint/2010/main" val="50486938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45</a:t>
            </a:fld>
            <a:endParaRPr lang="en-US" dirty="0"/>
          </a:p>
        </p:txBody>
      </p:sp>
    </p:spTree>
    <p:extLst>
      <p:ext uri="{BB962C8B-B14F-4D97-AF65-F5344CB8AC3E}">
        <p14:creationId xmlns:p14="http://schemas.microsoft.com/office/powerpoint/2010/main" val="115054556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46</a:t>
            </a:fld>
            <a:endParaRPr lang="en-US" dirty="0"/>
          </a:p>
        </p:txBody>
      </p:sp>
    </p:spTree>
    <p:extLst>
      <p:ext uri="{BB962C8B-B14F-4D97-AF65-F5344CB8AC3E}">
        <p14:creationId xmlns:p14="http://schemas.microsoft.com/office/powerpoint/2010/main" val="297347679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47</a:t>
            </a:fld>
            <a:endParaRPr lang="en-US" dirty="0"/>
          </a:p>
        </p:txBody>
      </p:sp>
    </p:spTree>
    <p:extLst>
      <p:ext uri="{BB962C8B-B14F-4D97-AF65-F5344CB8AC3E}">
        <p14:creationId xmlns:p14="http://schemas.microsoft.com/office/powerpoint/2010/main" val="10362391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48</a:t>
            </a:fld>
            <a:endParaRPr lang="en-US" dirty="0"/>
          </a:p>
        </p:txBody>
      </p:sp>
    </p:spTree>
    <p:extLst>
      <p:ext uri="{BB962C8B-B14F-4D97-AF65-F5344CB8AC3E}">
        <p14:creationId xmlns:p14="http://schemas.microsoft.com/office/powerpoint/2010/main" val="99114348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49</a:t>
            </a:fld>
            <a:endParaRPr lang="en-US" dirty="0"/>
          </a:p>
        </p:txBody>
      </p:sp>
    </p:spTree>
    <p:extLst>
      <p:ext uri="{BB962C8B-B14F-4D97-AF65-F5344CB8AC3E}">
        <p14:creationId xmlns:p14="http://schemas.microsoft.com/office/powerpoint/2010/main" val="30455583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8</a:t>
            </a:fld>
            <a:endParaRPr lang="en-US" dirty="0"/>
          </a:p>
        </p:txBody>
      </p:sp>
    </p:spTree>
    <p:extLst>
      <p:ext uri="{BB962C8B-B14F-4D97-AF65-F5344CB8AC3E}">
        <p14:creationId xmlns:p14="http://schemas.microsoft.com/office/powerpoint/2010/main" val="4713584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9</a:t>
            </a:fld>
            <a:endParaRPr lang="en-US" dirty="0"/>
          </a:p>
        </p:txBody>
      </p:sp>
    </p:spTree>
    <p:extLst>
      <p:ext uri="{BB962C8B-B14F-4D97-AF65-F5344CB8AC3E}">
        <p14:creationId xmlns:p14="http://schemas.microsoft.com/office/powerpoint/2010/main" val="41831019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10</a:t>
            </a:fld>
            <a:endParaRPr lang="en-US" dirty="0"/>
          </a:p>
        </p:txBody>
      </p:sp>
    </p:spTree>
    <p:extLst>
      <p:ext uri="{BB962C8B-B14F-4D97-AF65-F5344CB8AC3E}">
        <p14:creationId xmlns:p14="http://schemas.microsoft.com/office/powerpoint/2010/main" val="22754442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11</a:t>
            </a:fld>
            <a:endParaRPr lang="en-US" dirty="0"/>
          </a:p>
        </p:txBody>
      </p:sp>
    </p:spTree>
    <p:extLst>
      <p:ext uri="{BB962C8B-B14F-4D97-AF65-F5344CB8AC3E}">
        <p14:creationId xmlns:p14="http://schemas.microsoft.com/office/powerpoint/2010/main" val="12706829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641018C-6CAF-B84E-B92C-ECB119457FBA}" type="slidenum">
              <a:rPr lang="en-US" smtClean="0"/>
              <a:t>12</a:t>
            </a:fld>
            <a:endParaRPr lang="en-US" dirty="0"/>
          </a:p>
        </p:txBody>
      </p:sp>
    </p:spTree>
    <p:extLst>
      <p:ext uri="{BB962C8B-B14F-4D97-AF65-F5344CB8AC3E}">
        <p14:creationId xmlns:p14="http://schemas.microsoft.com/office/powerpoint/2010/main" val="31833220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a:t>Haga clic para modificar el estilo de título del patrón</a:t>
            </a:r>
            <a:endParaRPr lang="es-MX"/>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23/04/2023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42313673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texto vertical"/>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23/04/2023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1332895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a:t>Haga clic para modificar el estilo de título del patrón</a:t>
            </a:r>
            <a:endParaRPr lang="es-MX"/>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23/04/2023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8788415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Multi_Slide">
    <p:spTree>
      <p:nvGrpSpPr>
        <p:cNvPr id="1" name=""/>
        <p:cNvGrpSpPr/>
        <p:nvPr/>
      </p:nvGrpSpPr>
      <p:grpSpPr>
        <a:xfrm>
          <a:off x="0" y="0"/>
          <a:ext cx="0" cy="0"/>
          <a:chOff x="0" y="0"/>
          <a:chExt cx="0" cy="0"/>
        </a:xfrm>
      </p:grpSpPr>
      <p:sp>
        <p:nvSpPr>
          <p:cNvPr id="5" name="Content Placeholder 2"/>
          <p:cNvSpPr>
            <a:spLocks noGrp="1"/>
          </p:cNvSpPr>
          <p:nvPr>
            <p:ph idx="1"/>
          </p:nvPr>
        </p:nvSpPr>
        <p:spPr>
          <a:xfrm>
            <a:off x="474663" y="1797051"/>
            <a:ext cx="8280057" cy="4098595"/>
          </a:xfrm>
          <a:prstGeom prst="rect">
            <a:avLst/>
          </a:prstGeom>
        </p:spPr>
        <p:txBody>
          <a:bodyPr lIns="91420" tIns="45710" rIns="91420" bIns="4571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baseline="0">
                <a:solidFill>
                  <a:schemeClr val="bg1"/>
                </a:solidFill>
                <a:latin typeface="+mn-lt"/>
                <a:cs typeface="CiscoSans ExtraLight"/>
              </a:defRPr>
            </a:lvl1pPr>
          </a:lstStyle>
          <a:p>
            <a:pPr lvl="0"/>
            <a:r>
              <a:rPr lang="en-US"/>
              <a:t>Click to edit Master text styles</a:t>
            </a:r>
          </a:p>
        </p:txBody>
      </p:sp>
      <p:sp>
        <p:nvSpPr>
          <p:cNvPr id="4" name="Title Placeholder 5"/>
          <p:cNvSpPr>
            <a:spLocks noGrp="1"/>
          </p:cNvSpPr>
          <p:nvPr>
            <p:ph type="title"/>
          </p:nvPr>
        </p:nvSpPr>
        <p:spPr bwMode="auto">
          <a:xfrm>
            <a:off x="437766" y="455085"/>
            <a:ext cx="8345488" cy="97578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rgbClr val="004C69"/>
                </a:solidFill>
              </a:defRPr>
            </a:lvl1pPr>
          </a:lstStyle>
          <a:p>
            <a:pPr lvl="0"/>
            <a:r>
              <a:rPr lang="en-US"/>
              <a:t>Click to edit Master title style</a:t>
            </a:r>
            <a:endParaRPr lang="en-GB" dirty="0"/>
          </a:p>
        </p:txBody>
      </p:sp>
    </p:spTree>
    <p:extLst>
      <p:ext uri="{BB962C8B-B14F-4D97-AF65-F5344CB8AC3E}">
        <p14:creationId xmlns:p14="http://schemas.microsoft.com/office/powerpoint/2010/main" val="1523481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contenido"/>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23/04/2023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5733793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a:t>Haga clic para modificar el estilo de título del patrón</a:t>
            </a:r>
            <a:endParaRPr lang="es-MX"/>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3 Marcador de fecha"/>
          <p:cNvSpPr>
            <a:spLocks noGrp="1"/>
          </p:cNvSpPr>
          <p:nvPr>
            <p:ph type="dt" sz="half" idx="10"/>
          </p:nvPr>
        </p:nvSpPr>
        <p:spPr/>
        <p:txBody>
          <a:bodyPr/>
          <a:lstStyle/>
          <a:p>
            <a:fld id="{5E75A0DC-66C6-4CEC-A5EB-F8C97CEC3796}" type="datetimeFigureOut">
              <a:rPr lang="es-MX" smtClean="0"/>
              <a:t>23/04/2023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33127862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4 Marcador de fecha"/>
          <p:cNvSpPr>
            <a:spLocks noGrp="1"/>
          </p:cNvSpPr>
          <p:nvPr>
            <p:ph type="dt" sz="half" idx="10"/>
          </p:nvPr>
        </p:nvSpPr>
        <p:spPr/>
        <p:txBody>
          <a:bodyPr/>
          <a:lstStyle/>
          <a:p>
            <a:fld id="{5E75A0DC-66C6-4CEC-A5EB-F8C97CEC3796}" type="datetimeFigureOut">
              <a:rPr lang="es-MX" smtClean="0"/>
              <a:t>23/04/2023</a:t>
            </a:fld>
            <a:endParaRPr lang="es-MX" dirty="0"/>
          </a:p>
        </p:txBody>
      </p:sp>
      <p:sp>
        <p:nvSpPr>
          <p:cNvPr id="6" name="5 Marcador de pie de página"/>
          <p:cNvSpPr>
            <a:spLocks noGrp="1"/>
          </p:cNvSpPr>
          <p:nvPr>
            <p:ph type="ftr" sz="quarter" idx="11"/>
          </p:nvPr>
        </p:nvSpPr>
        <p:spPr/>
        <p:txBody>
          <a:bodyPr/>
          <a:lstStyle/>
          <a:p>
            <a:endParaRPr lang="es-MX" dirty="0"/>
          </a:p>
        </p:txBody>
      </p:sp>
      <p:sp>
        <p:nvSpPr>
          <p:cNvPr id="7" name="6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34727605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a:t>Haga clic para modificar el estilo de título del patrón</a:t>
            </a:r>
            <a:endParaRPr lang="es-MX"/>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6 Marcador de fecha"/>
          <p:cNvSpPr>
            <a:spLocks noGrp="1"/>
          </p:cNvSpPr>
          <p:nvPr>
            <p:ph type="dt" sz="half" idx="10"/>
          </p:nvPr>
        </p:nvSpPr>
        <p:spPr/>
        <p:txBody>
          <a:bodyPr/>
          <a:lstStyle/>
          <a:p>
            <a:fld id="{5E75A0DC-66C6-4CEC-A5EB-F8C97CEC3796}" type="datetimeFigureOut">
              <a:rPr lang="es-MX" smtClean="0"/>
              <a:t>23/04/2023</a:t>
            </a:fld>
            <a:endParaRPr lang="es-MX" dirty="0"/>
          </a:p>
        </p:txBody>
      </p:sp>
      <p:sp>
        <p:nvSpPr>
          <p:cNvPr id="8" name="7 Marcador de pie de página"/>
          <p:cNvSpPr>
            <a:spLocks noGrp="1"/>
          </p:cNvSpPr>
          <p:nvPr>
            <p:ph type="ftr" sz="quarter" idx="11"/>
          </p:nvPr>
        </p:nvSpPr>
        <p:spPr/>
        <p:txBody>
          <a:bodyPr/>
          <a:lstStyle/>
          <a:p>
            <a:endParaRPr lang="es-MX" dirty="0"/>
          </a:p>
        </p:txBody>
      </p:sp>
      <p:sp>
        <p:nvSpPr>
          <p:cNvPr id="9" name="8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579156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fecha"/>
          <p:cNvSpPr>
            <a:spLocks noGrp="1"/>
          </p:cNvSpPr>
          <p:nvPr>
            <p:ph type="dt" sz="half" idx="10"/>
          </p:nvPr>
        </p:nvSpPr>
        <p:spPr/>
        <p:txBody>
          <a:bodyPr/>
          <a:lstStyle/>
          <a:p>
            <a:fld id="{5E75A0DC-66C6-4CEC-A5EB-F8C97CEC3796}" type="datetimeFigureOut">
              <a:rPr lang="es-MX" smtClean="0"/>
              <a:t>23/04/2023</a:t>
            </a:fld>
            <a:endParaRPr lang="es-MX" dirty="0"/>
          </a:p>
        </p:txBody>
      </p:sp>
      <p:sp>
        <p:nvSpPr>
          <p:cNvPr id="4" name="3 Marcador de pie de página"/>
          <p:cNvSpPr>
            <a:spLocks noGrp="1"/>
          </p:cNvSpPr>
          <p:nvPr>
            <p:ph type="ftr" sz="quarter" idx="11"/>
          </p:nvPr>
        </p:nvSpPr>
        <p:spPr/>
        <p:txBody>
          <a:bodyPr/>
          <a:lstStyle/>
          <a:p>
            <a:endParaRPr lang="es-MX" dirty="0"/>
          </a:p>
        </p:txBody>
      </p:sp>
      <p:sp>
        <p:nvSpPr>
          <p:cNvPr id="5" name="4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179741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5E75A0DC-66C6-4CEC-A5EB-F8C97CEC3796}" type="datetimeFigureOut">
              <a:rPr lang="es-MX" smtClean="0"/>
              <a:t>23/04/2023</a:t>
            </a:fld>
            <a:endParaRPr lang="es-MX" dirty="0"/>
          </a:p>
        </p:txBody>
      </p:sp>
      <p:sp>
        <p:nvSpPr>
          <p:cNvPr id="3" name="2 Marcador de pie de página"/>
          <p:cNvSpPr>
            <a:spLocks noGrp="1"/>
          </p:cNvSpPr>
          <p:nvPr>
            <p:ph type="ftr" sz="quarter" idx="11"/>
          </p:nvPr>
        </p:nvSpPr>
        <p:spPr/>
        <p:txBody>
          <a:bodyPr/>
          <a:lstStyle/>
          <a:p>
            <a:endParaRPr lang="es-MX" dirty="0"/>
          </a:p>
        </p:txBody>
      </p:sp>
      <p:sp>
        <p:nvSpPr>
          <p:cNvPr id="4" name="3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925150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a:t>Haga clic para modificar el estilo de título del patrón</a:t>
            </a:r>
            <a:endParaRPr lang="es-MX"/>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5E75A0DC-66C6-4CEC-A5EB-F8C97CEC3796}" type="datetimeFigureOut">
              <a:rPr lang="es-MX" smtClean="0"/>
              <a:t>23/04/2023</a:t>
            </a:fld>
            <a:endParaRPr lang="es-MX" dirty="0"/>
          </a:p>
        </p:txBody>
      </p:sp>
      <p:sp>
        <p:nvSpPr>
          <p:cNvPr id="6" name="5 Marcador de pie de página"/>
          <p:cNvSpPr>
            <a:spLocks noGrp="1"/>
          </p:cNvSpPr>
          <p:nvPr>
            <p:ph type="ftr" sz="quarter" idx="11"/>
          </p:nvPr>
        </p:nvSpPr>
        <p:spPr/>
        <p:txBody>
          <a:bodyPr/>
          <a:lstStyle/>
          <a:p>
            <a:endParaRPr lang="es-MX" dirty="0"/>
          </a:p>
        </p:txBody>
      </p:sp>
      <p:sp>
        <p:nvSpPr>
          <p:cNvPr id="7" name="6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2447041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a:t>Haga clic para modificar el estilo de título del patrón</a:t>
            </a:r>
            <a:endParaRPr lang="es-MX"/>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dirty="0"/>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5E75A0DC-66C6-4CEC-A5EB-F8C97CEC3796}" type="datetimeFigureOut">
              <a:rPr lang="es-MX" smtClean="0"/>
              <a:t>23/04/2023</a:t>
            </a:fld>
            <a:endParaRPr lang="es-MX" dirty="0"/>
          </a:p>
        </p:txBody>
      </p:sp>
      <p:sp>
        <p:nvSpPr>
          <p:cNvPr id="6" name="5 Marcador de pie de página"/>
          <p:cNvSpPr>
            <a:spLocks noGrp="1"/>
          </p:cNvSpPr>
          <p:nvPr>
            <p:ph type="ftr" sz="quarter" idx="11"/>
          </p:nvPr>
        </p:nvSpPr>
        <p:spPr/>
        <p:txBody>
          <a:bodyPr/>
          <a:lstStyle/>
          <a:p>
            <a:endParaRPr lang="es-MX" dirty="0"/>
          </a:p>
        </p:txBody>
      </p:sp>
      <p:sp>
        <p:nvSpPr>
          <p:cNvPr id="7" name="6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595927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75A0DC-66C6-4CEC-A5EB-F8C97CEC3796}" type="datetimeFigureOut">
              <a:rPr lang="es-MX" smtClean="0"/>
              <a:t>23/04/2023</a:t>
            </a:fld>
            <a:endParaRPr lang="es-MX" dirty="0"/>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dirty="0"/>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01769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2"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12.xml"/><Relationship Id="rId4" Type="http://schemas.openxmlformats.org/officeDocument/2006/relationships/image" Target="../media/image4.jpg"/></Relationships>
</file>

<file path=ppt/slides/_rels/slide2.xml.rels><?xml version="1.0" encoding="UTF-8" standalone="yes"?>
<Relationships xmlns="http://schemas.openxmlformats.org/package/2006/relationships"><Relationship Id="rId3" Type="http://schemas.openxmlformats.org/officeDocument/2006/relationships/image" Target="../media/image2.gif"/><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7.xml"/><Relationship Id="rId1" Type="http://schemas.openxmlformats.org/officeDocument/2006/relationships/slideLayout" Target="../slideLayouts/slideLayout12.xml"/><Relationship Id="rId4" Type="http://schemas.openxmlformats.org/officeDocument/2006/relationships/image" Target="../media/image4.jpg"/></Relationships>
</file>

<file path=ppt/slides/_rels/slide2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12.xml"/><Relationship Id="rId4" Type="http://schemas.openxmlformats.org/officeDocument/2006/relationships/image" Target="../media/image4.jpg"/></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12.xml"/><Relationship Id="rId4" Type="http://schemas.openxmlformats.org/officeDocument/2006/relationships/image" Target="../media/image4.jpg"/></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12.xml"/><Relationship Id="rId4" Type="http://schemas.openxmlformats.org/officeDocument/2006/relationships/image" Target="../media/image4.jpg"/></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1.xml"/><Relationship Id="rId1" Type="http://schemas.openxmlformats.org/officeDocument/2006/relationships/slideLayout" Target="../slideLayouts/slideLayout12.xml"/><Relationship Id="rId4" Type="http://schemas.openxmlformats.org/officeDocument/2006/relationships/image" Target="../media/image4.jpg"/></Relationships>
</file>

<file path=ppt/slides/_rels/slide2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2.xml"/><Relationship Id="rId1" Type="http://schemas.openxmlformats.org/officeDocument/2006/relationships/slideLayout" Target="../slideLayouts/slideLayout12.xml"/><Relationship Id="rId4" Type="http://schemas.openxmlformats.org/officeDocument/2006/relationships/image" Target="../media/image4.jpg"/></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5.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7.xml"/><Relationship Id="rId1" Type="http://schemas.openxmlformats.org/officeDocument/2006/relationships/slideLayout" Target="../slideLayouts/slideLayout12.xml"/><Relationship Id="rId4" Type="http://schemas.openxmlformats.org/officeDocument/2006/relationships/image" Target="../media/image2.gif"/></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8.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1.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2.xml"/><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3.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6.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8.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40.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42.xml"/><Relationship Id="rId1" Type="http://schemas.openxmlformats.org/officeDocument/2006/relationships/slideLayout" Target="../slideLayouts/slideLayout12.xml"/></Relationships>
</file>

<file path=ppt/slides/_rels/slide4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43.xml"/><Relationship Id="rId1" Type="http://schemas.openxmlformats.org/officeDocument/2006/relationships/slideLayout" Target="../slideLayouts/slideLayout12.xml"/></Relationships>
</file>

<file path=ppt/slides/_rels/slide4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4.xml"/><Relationship Id="rId1" Type="http://schemas.openxmlformats.org/officeDocument/2006/relationships/slideLayout" Target="../slideLayouts/slideLayout12.xml"/><Relationship Id="rId4" Type="http://schemas.openxmlformats.org/officeDocument/2006/relationships/image" Target="../media/image19.png"/></Relationships>
</file>

<file path=ppt/slides/_rels/slide4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45.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2.xml"/><Relationship Id="rId4" Type="http://schemas.openxmlformats.org/officeDocument/2006/relationships/hyperlink" Target="https://www.youtube.com/watch?v=H6FKJMiiL6E"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4.jpg"/></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45840" y="620688"/>
            <a:ext cx="7342584" cy="1470025"/>
          </a:xfrm>
        </p:spPr>
        <p:txBody>
          <a:bodyPr rtlCol="0">
            <a:normAutofit/>
          </a:bodyPr>
          <a:lstStyle/>
          <a:p>
            <a:pPr algn="l" eaLnBrk="1" fontAlgn="auto" hangingPunct="1">
              <a:spcAft>
                <a:spcPts val="0"/>
              </a:spcAft>
              <a:defRPr/>
            </a:pPr>
            <a:r>
              <a:rPr lang="es-MX" sz="3200" dirty="0">
                <a:solidFill>
                  <a:schemeClr val="bg2">
                    <a:lumMod val="50000"/>
                  </a:schemeClr>
                </a:solidFill>
              </a:rPr>
              <a:t>TC 3003B</a:t>
            </a:r>
            <a:br>
              <a:rPr lang="es-MX" sz="3200" dirty="0">
                <a:solidFill>
                  <a:schemeClr val="bg2">
                    <a:lumMod val="50000"/>
                  </a:schemeClr>
                </a:solidFill>
              </a:rPr>
            </a:br>
            <a:r>
              <a:rPr lang="es-MX" sz="3200" dirty="0">
                <a:solidFill>
                  <a:schemeClr val="bg2">
                    <a:lumMod val="50000"/>
                  </a:schemeClr>
                </a:solidFill>
              </a:rPr>
              <a:t>Implementación de redes de área amplia</a:t>
            </a:r>
          </a:p>
        </p:txBody>
      </p:sp>
      <p:sp>
        <p:nvSpPr>
          <p:cNvPr id="3" name="Subtitle 2"/>
          <p:cNvSpPr>
            <a:spLocks noGrp="1"/>
          </p:cNvSpPr>
          <p:nvPr>
            <p:ph type="subTitle" idx="1"/>
          </p:nvPr>
        </p:nvSpPr>
        <p:spPr>
          <a:xfrm>
            <a:off x="1371600" y="2212112"/>
            <a:ext cx="6400800" cy="1249288"/>
          </a:xfrm>
        </p:spPr>
        <p:txBody>
          <a:bodyPr rtlCol="0">
            <a:normAutofit/>
          </a:bodyPr>
          <a:lstStyle/>
          <a:p>
            <a:pPr eaLnBrk="1" fontAlgn="auto" hangingPunct="1">
              <a:spcAft>
                <a:spcPts val="0"/>
              </a:spcAft>
              <a:defRPr/>
            </a:pPr>
            <a:r>
              <a:rPr lang="es-MX" b="1" dirty="0" err="1">
                <a:solidFill>
                  <a:schemeClr val="accent4">
                    <a:lumMod val="50000"/>
                  </a:schemeClr>
                </a:solidFill>
              </a:rPr>
              <a:t>Quality</a:t>
            </a:r>
            <a:r>
              <a:rPr lang="es-MX" b="1" dirty="0">
                <a:solidFill>
                  <a:schemeClr val="accent4">
                    <a:lumMod val="50000"/>
                  </a:schemeClr>
                </a:solidFill>
              </a:rPr>
              <a:t> </a:t>
            </a:r>
            <a:r>
              <a:rPr lang="es-MX" b="1" dirty="0" err="1">
                <a:solidFill>
                  <a:schemeClr val="accent4">
                    <a:lumMod val="50000"/>
                  </a:schemeClr>
                </a:solidFill>
              </a:rPr>
              <a:t>of</a:t>
            </a:r>
            <a:r>
              <a:rPr lang="es-MX" b="1" dirty="0">
                <a:solidFill>
                  <a:schemeClr val="accent4">
                    <a:lumMod val="50000"/>
                  </a:schemeClr>
                </a:solidFill>
              </a:rPr>
              <a:t> </a:t>
            </a:r>
            <a:r>
              <a:rPr lang="es-MX" b="1" dirty="0" err="1">
                <a:solidFill>
                  <a:schemeClr val="accent4">
                    <a:lumMod val="50000"/>
                  </a:schemeClr>
                </a:solidFill>
              </a:rPr>
              <a:t>service</a:t>
            </a:r>
            <a:r>
              <a:rPr lang="es-MX" b="1" dirty="0">
                <a:solidFill>
                  <a:schemeClr val="accent4">
                    <a:lumMod val="50000"/>
                  </a:schemeClr>
                </a:solidFill>
              </a:rPr>
              <a:t> (</a:t>
            </a:r>
            <a:r>
              <a:rPr lang="es-MX" b="1" dirty="0" err="1">
                <a:solidFill>
                  <a:schemeClr val="accent4">
                    <a:lumMod val="50000"/>
                  </a:schemeClr>
                </a:solidFill>
              </a:rPr>
              <a:t>QoS</a:t>
            </a:r>
            <a:r>
              <a:rPr lang="es-MX" b="1" dirty="0">
                <a:solidFill>
                  <a:schemeClr val="accent4">
                    <a:lumMod val="50000"/>
                  </a:schemeClr>
                </a:solidFill>
              </a:rPr>
              <a:t>) </a:t>
            </a:r>
          </a:p>
          <a:p>
            <a:pPr eaLnBrk="1" fontAlgn="auto" hangingPunct="1">
              <a:spcAft>
                <a:spcPts val="0"/>
              </a:spcAft>
              <a:defRPr/>
            </a:pPr>
            <a:r>
              <a:rPr lang="es-MX" sz="2000" dirty="0">
                <a:solidFill>
                  <a:schemeClr val="accent4">
                    <a:lumMod val="50000"/>
                  </a:schemeClr>
                </a:solidFill>
              </a:rPr>
              <a:t>ITESM Campus Querétaro</a:t>
            </a:r>
          </a:p>
        </p:txBody>
      </p:sp>
      <p:pic>
        <p:nvPicPr>
          <p:cNvPr id="5" name="Imagen 4" descr="Diagrama&#10;&#10;Descripción generada automáticamente con confianza media">
            <a:extLst>
              <a:ext uri="{FF2B5EF4-FFF2-40B4-BE49-F238E27FC236}">
                <a16:creationId xmlns:a16="http://schemas.microsoft.com/office/drawing/2014/main" id="{BB7464BE-D2F2-C6CA-8540-10F4016315F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2089" y="3284984"/>
            <a:ext cx="5019821" cy="3111384"/>
          </a:xfrm>
          <a:prstGeom prst="rect">
            <a:avLst/>
          </a:prstGeom>
        </p:spPr>
      </p:pic>
    </p:spTree>
    <p:extLst>
      <p:ext uri="{BB962C8B-B14F-4D97-AF65-F5344CB8AC3E}">
        <p14:creationId xmlns:p14="http://schemas.microsoft.com/office/powerpoint/2010/main" val="12935324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0" y="2060848"/>
            <a:ext cx="8352928" cy="2514825"/>
          </a:xfrm>
        </p:spPr>
        <p:txBody>
          <a:bodyPr/>
          <a:lstStyle/>
          <a:p>
            <a:pPr marL="571500" indent="-285750" algn="just">
              <a:lnSpc>
                <a:spcPct val="150000"/>
              </a:lnSpc>
              <a:spcBef>
                <a:spcPts val="0"/>
              </a:spcBef>
              <a:buFont typeface="Arial" panose="020B0604020202020204" pitchFamily="34" charset="0"/>
              <a:buChar char="•"/>
            </a:pPr>
            <a:r>
              <a:rPr lang="es-ES" sz="1600" dirty="0">
                <a:solidFill>
                  <a:schemeClr val="tx1"/>
                </a:solidFill>
                <a:latin typeface="Arial" panose="020B0604020202020204" pitchFamily="34" charset="0"/>
                <a:cs typeface="Arial" panose="020B0604020202020204" pitchFamily="34" charset="0"/>
              </a:rPr>
              <a:t>El tráfico desde el propio teléfono IP también puede ir al switch. </a:t>
            </a:r>
            <a:r>
              <a:rPr lang="es-ES" sz="1600" dirty="0">
                <a:solidFill>
                  <a:schemeClr val="accent6">
                    <a:lumMod val="75000"/>
                  </a:schemeClr>
                </a:solidFill>
                <a:latin typeface="Arial" panose="020B0604020202020204" pitchFamily="34" charset="0"/>
                <a:cs typeface="Arial" panose="020B0604020202020204" pitchFamily="34" charset="0"/>
              </a:rPr>
              <a:t>Entonces, con la misma cantidad de dispositivos, podemos usar la mitad de los puertos del switch, lo que significa que necesitamos menos switches, por lo que no tenemos que gastar tanto dinero en la compra de switches.</a:t>
            </a:r>
          </a:p>
          <a:p>
            <a:pPr marL="571500" indent="-285750" algn="just">
              <a:lnSpc>
                <a:spcPct val="150000"/>
              </a:lnSpc>
              <a:spcBef>
                <a:spcPts val="0"/>
              </a:spcBef>
              <a:buFont typeface="Arial" panose="020B0604020202020204" pitchFamily="34" charset="0"/>
              <a:buChar char="•"/>
            </a:pPr>
            <a:r>
              <a:rPr lang="es-ES" sz="1600" dirty="0">
                <a:solidFill>
                  <a:schemeClr val="tx1"/>
                </a:solidFill>
                <a:latin typeface="Arial" panose="020B0604020202020204" pitchFamily="34" charset="0"/>
                <a:cs typeface="Arial" panose="020B0604020202020204" pitchFamily="34" charset="0"/>
              </a:rPr>
              <a:t>Se recomienda separar el "tráfico de voz", que es el tráfico del teléfono IP, y el "tráfico de datos" (de la PC) colocándolos en VLAN separadas.</a:t>
            </a:r>
          </a:p>
          <a:p>
            <a:pPr marL="571500" indent="-285750" algn="just">
              <a:lnSpc>
                <a:spcPct val="150000"/>
              </a:lnSpc>
              <a:spcBef>
                <a:spcPts val="0"/>
              </a:spcBef>
              <a:buFont typeface="Arial" panose="020B0604020202020204" pitchFamily="34" charset="0"/>
              <a:buChar char="•"/>
            </a:pPr>
            <a:r>
              <a:rPr lang="es-ES" sz="1600" dirty="0">
                <a:solidFill>
                  <a:schemeClr val="tx1"/>
                </a:solidFill>
                <a:latin typeface="Arial" panose="020B0604020202020204" pitchFamily="34" charset="0"/>
                <a:cs typeface="Arial" panose="020B0604020202020204" pitchFamily="34" charset="0"/>
              </a:rPr>
              <a:t>Al configurar la calidad del servicio, queremos poder especificar el tráfico de los teléfonos IP y darle una prioridad más alta que el tráfico de los datos normales.</a:t>
            </a:r>
          </a:p>
          <a:p>
            <a:pPr marL="571500" indent="-285750" algn="just">
              <a:lnSpc>
                <a:spcPct val="150000"/>
              </a:lnSpc>
              <a:spcBef>
                <a:spcPts val="0"/>
              </a:spcBef>
              <a:buFont typeface="Arial" panose="020B0604020202020204" pitchFamily="34" charset="0"/>
              <a:buChar char="•"/>
            </a:pPr>
            <a:endParaRPr lang="es-ES" sz="1600" dirty="0">
              <a:solidFill>
                <a:schemeClr val="accent6">
                  <a:lumMod val="75000"/>
                </a:schemeClr>
              </a:solidFill>
              <a:latin typeface="Arial" panose="020B0604020202020204" pitchFamily="34" charset="0"/>
              <a:cs typeface="Arial" panose="020B0604020202020204" pitchFamily="34" charset="0"/>
            </a:endParaRPr>
          </a:p>
          <a:p>
            <a:pPr marL="1028700" lvl="1" algn="just">
              <a:lnSpc>
                <a:spcPct val="150000"/>
              </a:lnSpc>
              <a:spcBef>
                <a:spcPts val="0"/>
              </a:spcBef>
              <a:buFont typeface="Arial" panose="020B0604020202020204" pitchFamily="34" charset="0"/>
              <a:buChar char="•"/>
            </a:pPr>
            <a:endParaRPr lang="es-ES" sz="1600" dirty="0">
              <a:latin typeface="Arial" panose="020B0604020202020204" pitchFamily="34" charset="0"/>
              <a:cs typeface="Arial" panose="020B0604020202020204" pitchFamily="34" charset="0"/>
            </a:endParaRPr>
          </a:p>
          <a:p>
            <a:pPr marL="1028700" lvl="1" algn="just">
              <a:lnSpc>
                <a:spcPct val="150000"/>
              </a:lnSpc>
              <a:spcBef>
                <a:spcPts val="0"/>
              </a:spcBef>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a:solidFill>
                  <a:schemeClr val="accent4">
                    <a:lumMod val="50000"/>
                  </a:schemeClr>
                </a:solidFill>
                <a:effectLst>
                  <a:outerShdw blurRad="38100" dist="38100" dir="2700000" algn="tl">
                    <a:srgbClr val="C0C0C0"/>
                  </a:outerShdw>
                </a:effectLst>
                <a:latin typeface="Dom Casual" charset="0"/>
              </a:rPr>
              <a:t>Teléfonos IP /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VLANs</a:t>
            </a:r>
            <a:r>
              <a:rPr lang="es-ES_tradnl" altLang="es-MX" sz="3200" b="1" dirty="0">
                <a:solidFill>
                  <a:schemeClr val="accent4">
                    <a:lumMod val="50000"/>
                  </a:schemeClr>
                </a:solidFill>
                <a:effectLst>
                  <a:outerShdw blurRad="38100" dist="38100" dir="2700000" algn="tl">
                    <a:srgbClr val="C0C0C0"/>
                  </a:outerShdw>
                </a:effectLst>
                <a:latin typeface="Dom Casual" charset="0"/>
              </a:rPr>
              <a:t> de voz</a:t>
            </a:r>
          </a:p>
          <a:p>
            <a:pPr>
              <a:spcBef>
                <a:spcPts val="0"/>
              </a:spcBef>
            </a:pPr>
            <a:r>
              <a:rPr lang="es-ES_tradnl" altLang="es-MX" sz="1800" b="1" dirty="0" err="1">
                <a:solidFill>
                  <a:schemeClr val="accent3">
                    <a:lumMod val="75000"/>
                  </a:schemeClr>
                </a:solidFill>
                <a:latin typeface="Dom Casual" charset="0"/>
              </a:rPr>
              <a:t>Quality</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of</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service</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QoS</a:t>
            </a:r>
            <a:r>
              <a:rPr lang="es-ES_tradnl" altLang="es-MX" sz="1800" b="1" dirty="0">
                <a:solidFill>
                  <a:schemeClr val="accent3">
                    <a:lumMod val="75000"/>
                  </a:schemeClr>
                </a:solidFill>
                <a:latin typeface="Dom Casual" charset="0"/>
              </a:rPr>
              <a:t>)</a:t>
            </a:r>
          </a:p>
        </p:txBody>
      </p:sp>
      <p:pic>
        <p:nvPicPr>
          <p:cNvPr id="5" name="Imagen 4">
            <a:extLst>
              <a:ext uri="{FF2B5EF4-FFF2-40B4-BE49-F238E27FC236}">
                <a16:creationId xmlns:a16="http://schemas.microsoft.com/office/drawing/2014/main" id="{6789DE40-B17E-A9D7-A19D-1A790EBD7EDF}"/>
              </a:ext>
            </a:extLst>
          </p:cNvPr>
          <p:cNvPicPr>
            <a:picLocks noChangeAspect="1"/>
          </p:cNvPicPr>
          <p:nvPr/>
        </p:nvPicPr>
        <p:blipFill>
          <a:blip r:embed="rId3"/>
          <a:stretch>
            <a:fillRect/>
          </a:stretch>
        </p:blipFill>
        <p:spPr>
          <a:xfrm>
            <a:off x="0" y="5042530"/>
            <a:ext cx="9144000" cy="1840746"/>
          </a:xfrm>
          <a:prstGeom prst="rect">
            <a:avLst/>
          </a:prstGeom>
        </p:spPr>
      </p:pic>
    </p:spTree>
    <p:extLst>
      <p:ext uri="{BB962C8B-B14F-4D97-AF65-F5344CB8AC3E}">
        <p14:creationId xmlns:p14="http://schemas.microsoft.com/office/powerpoint/2010/main" val="3417939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3788" y="1628800"/>
            <a:ext cx="8964488" cy="2981682"/>
          </a:xfrm>
        </p:spPr>
        <p:txBody>
          <a:bodyPr/>
          <a:lstStyle/>
          <a:p>
            <a:pPr marL="571500" indent="-285750" algn="just">
              <a:lnSpc>
                <a:spcPct val="150000"/>
              </a:lnSpc>
              <a:spcBef>
                <a:spcPts val="0"/>
              </a:spcBef>
              <a:buFont typeface="Arial" panose="020B0604020202020204" pitchFamily="34" charset="0"/>
              <a:buChar char="•"/>
            </a:pPr>
            <a:r>
              <a:rPr lang="es-ES" sz="1600" dirty="0">
                <a:solidFill>
                  <a:schemeClr val="tx1"/>
                </a:solidFill>
                <a:latin typeface="Arial" panose="020B0604020202020204" pitchFamily="34" charset="0"/>
                <a:cs typeface="Arial" panose="020B0604020202020204" pitchFamily="34" charset="0"/>
              </a:rPr>
              <a:t>Se recomienda separar el "tráfico de voz", que es el tráfico del teléfono IP, y el "tráfico de datos" (de la PC) colocándolos en VLAN separadas.</a:t>
            </a:r>
          </a:p>
          <a:p>
            <a:pPr marL="571500" indent="-285750" algn="just">
              <a:lnSpc>
                <a:spcPct val="150000"/>
              </a:lnSpc>
              <a:spcBef>
                <a:spcPts val="0"/>
              </a:spcBef>
              <a:buFont typeface="Arial" panose="020B0604020202020204" pitchFamily="34" charset="0"/>
              <a:buChar char="•"/>
            </a:pPr>
            <a:r>
              <a:rPr lang="es-ES" sz="1600" dirty="0">
                <a:solidFill>
                  <a:schemeClr val="tx1"/>
                </a:solidFill>
                <a:latin typeface="Arial" panose="020B0604020202020204" pitchFamily="34" charset="0"/>
                <a:cs typeface="Arial" panose="020B0604020202020204" pitchFamily="34" charset="0"/>
              </a:rPr>
              <a:t>Al configurar la calidad del servicio, queremos poder especificar el tráfico de los teléfonos IP y darle una prioridad más alta que el tráfico de los datos normales.</a:t>
            </a:r>
          </a:p>
          <a:p>
            <a:pPr marL="1028760" lvl="1" algn="just">
              <a:lnSpc>
                <a:spcPct val="150000"/>
              </a:lnSpc>
              <a:spcBef>
                <a:spcPts val="0"/>
              </a:spcBef>
              <a:buFont typeface="Arial" panose="020B0604020202020204" pitchFamily="34" charset="0"/>
              <a:buChar char="•"/>
            </a:pPr>
            <a:r>
              <a:rPr lang="es-ES" sz="1800" dirty="0">
                <a:solidFill>
                  <a:schemeClr val="accent6">
                    <a:lumMod val="75000"/>
                  </a:schemeClr>
                </a:solidFill>
                <a:latin typeface="Arial" panose="020B0604020202020204" pitchFamily="34" charset="0"/>
                <a:cs typeface="Arial" panose="020B0604020202020204" pitchFamily="34" charset="0"/>
              </a:rPr>
              <a:t>Podemos colocarlos en VLAN separadas configurando una "VLAN de voz". </a:t>
            </a:r>
            <a:r>
              <a:rPr lang="es-ES" sz="1800" dirty="0">
                <a:solidFill>
                  <a:schemeClr val="tx1"/>
                </a:solidFill>
                <a:latin typeface="Arial" panose="020B0604020202020204" pitchFamily="34" charset="0"/>
                <a:cs typeface="Arial" panose="020B0604020202020204" pitchFamily="34" charset="0"/>
              </a:rPr>
              <a:t>Esto se puede lograr usando una VLAN de voz.</a:t>
            </a:r>
          </a:p>
          <a:p>
            <a:pPr marL="1028760" lvl="1" algn="just">
              <a:lnSpc>
                <a:spcPct val="150000"/>
              </a:lnSpc>
              <a:spcBef>
                <a:spcPts val="0"/>
              </a:spcBef>
              <a:buFont typeface="Arial" panose="020B0604020202020204" pitchFamily="34" charset="0"/>
              <a:buChar char="•"/>
            </a:pPr>
            <a:r>
              <a:rPr lang="es-ES" sz="1800" dirty="0">
                <a:solidFill>
                  <a:schemeClr val="accent6">
                    <a:lumMod val="75000"/>
                  </a:schemeClr>
                </a:solidFill>
                <a:latin typeface="Arial" panose="020B0604020202020204" pitchFamily="34" charset="0"/>
                <a:cs typeface="Arial" panose="020B0604020202020204" pitchFamily="34" charset="0"/>
              </a:rPr>
              <a:t>Cuando hagamos eso</a:t>
            </a:r>
            <a:r>
              <a:rPr lang="es-ES" sz="1800" dirty="0">
                <a:solidFill>
                  <a:schemeClr val="tx1"/>
                </a:solidFill>
                <a:latin typeface="Arial" panose="020B0604020202020204" pitchFamily="34" charset="0"/>
                <a:cs typeface="Arial" panose="020B0604020202020204" pitchFamily="34" charset="0"/>
              </a:rPr>
              <a:t>, el tráfico de la PC no se etiquetará, pero el tráfico del teléfono IP se etiquetará con una VLAN ID.</a:t>
            </a:r>
          </a:p>
          <a:p>
            <a:pPr marL="571500" indent="-285750" algn="just">
              <a:lnSpc>
                <a:spcPct val="150000"/>
              </a:lnSpc>
              <a:spcBef>
                <a:spcPts val="0"/>
              </a:spcBef>
              <a:buFont typeface="Arial" panose="020B0604020202020204" pitchFamily="34" charset="0"/>
              <a:buChar char="•"/>
            </a:pPr>
            <a:endParaRPr lang="es-ES" sz="1600" dirty="0">
              <a:solidFill>
                <a:schemeClr val="accent6">
                  <a:lumMod val="75000"/>
                </a:schemeClr>
              </a:solidFill>
              <a:latin typeface="Arial" panose="020B0604020202020204" pitchFamily="34" charset="0"/>
              <a:cs typeface="Arial" panose="020B0604020202020204" pitchFamily="34" charset="0"/>
            </a:endParaRPr>
          </a:p>
          <a:p>
            <a:pPr marL="1028700" lvl="1" algn="just">
              <a:lnSpc>
                <a:spcPct val="150000"/>
              </a:lnSpc>
              <a:spcBef>
                <a:spcPts val="0"/>
              </a:spcBef>
              <a:buFont typeface="Arial" panose="020B0604020202020204" pitchFamily="34" charset="0"/>
              <a:buChar char="•"/>
            </a:pPr>
            <a:endParaRPr lang="es-ES" sz="1600" dirty="0">
              <a:latin typeface="Arial" panose="020B0604020202020204" pitchFamily="34" charset="0"/>
              <a:cs typeface="Arial" panose="020B0604020202020204" pitchFamily="34" charset="0"/>
            </a:endParaRPr>
          </a:p>
          <a:p>
            <a:pPr marL="1028700" lvl="1" algn="just">
              <a:lnSpc>
                <a:spcPct val="150000"/>
              </a:lnSpc>
              <a:spcBef>
                <a:spcPts val="0"/>
              </a:spcBef>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a:solidFill>
                  <a:schemeClr val="accent4">
                    <a:lumMod val="50000"/>
                  </a:schemeClr>
                </a:solidFill>
                <a:effectLst>
                  <a:outerShdw blurRad="38100" dist="38100" dir="2700000" algn="tl">
                    <a:srgbClr val="C0C0C0"/>
                  </a:outerShdw>
                </a:effectLst>
                <a:latin typeface="Dom Casual" charset="0"/>
              </a:rPr>
              <a:t>Teléfonos IP /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VLANs</a:t>
            </a:r>
            <a:r>
              <a:rPr lang="es-ES_tradnl" altLang="es-MX" sz="3200" b="1" dirty="0">
                <a:solidFill>
                  <a:schemeClr val="accent4">
                    <a:lumMod val="50000"/>
                  </a:schemeClr>
                </a:solidFill>
                <a:effectLst>
                  <a:outerShdw blurRad="38100" dist="38100" dir="2700000" algn="tl">
                    <a:srgbClr val="C0C0C0"/>
                  </a:outerShdw>
                </a:effectLst>
                <a:latin typeface="Dom Casual" charset="0"/>
              </a:rPr>
              <a:t> de voz</a:t>
            </a:r>
          </a:p>
          <a:p>
            <a:pPr>
              <a:spcBef>
                <a:spcPts val="0"/>
              </a:spcBef>
            </a:pPr>
            <a:r>
              <a:rPr lang="es-ES_tradnl" altLang="es-MX" sz="1800" b="1" dirty="0" err="1">
                <a:solidFill>
                  <a:schemeClr val="accent3">
                    <a:lumMod val="75000"/>
                  </a:schemeClr>
                </a:solidFill>
                <a:latin typeface="Dom Casual" charset="0"/>
              </a:rPr>
              <a:t>Quality</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of</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service</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QoS</a:t>
            </a:r>
            <a:r>
              <a:rPr lang="es-ES_tradnl" altLang="es-MX" sz="1800" b="1" dirty="0">
                <a:solidFill>
                  <a:schemeClr val="accent3">
                    <a:lumMod val="75000"/>
                  </a:schemeClr>
                </a:solidFill>
                <a:latin typeface="Dom Casual" charset="0"/>
              </a:rPr>
              <a:t>)</a:t>
            </a:r>
          </a:p>
        </p:txBody>
      </p:sp>
      <p:pic>
        <p:nvPicPr>
          <p:cNvPr id="5" name="Imagen 4">
            <a:extLst>
              <a:ext uri="{FF2B5EF4-FFF2-40B4-BE49-F238E27FC236}">
                <a16:creationId xmlns:a16="http://schemas.microsoft.com/office/drawing/2014/main" id="{6789DE40-B17E-A9D7-A19D-1A790EBD7EDF}"/>
              </a:ext>
            </a:extLst>
          </p:cNvPr>
          <p:cNvPicPr>
            <a:picLocks noChangeAspect="1"/>
          </p:cNvPicPr>
          <p:nvPr/>
        </p:nvPicPr>
        <p:blipFill>
          <a:blip r:embed="rId3"/>
          <a:stretch>
            <a:fillRect/>
          </a:stretch>
        </p:blipFill>
        <p:spPr>
          <a:xfrm>
            <a:off x="0" y="5042530"/>
            <a:ext cx="9144000" cy="1840746"/>
          </a:xfrm>
          <a:prstGeom prst="rect">
            <a:avLst/>
          </a:prstGeom>
        </p:spPr>
      </p:pic>
    </p:spTree>
    <p:extLst>
      <p:ext uri="{BB962C8B-B14F-4D97-AF65-F5344CB8AC3E}">
        <p14:creationId xmlns:p14="http://schemas.microsoft.com/office/powerpoint/2010/main" val="65253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9756" y="1268760"/>
            <a:ext cx="8514928" cy="1656184"/>
          </a:xfrm>
        </p:spPr>
        <p:txBody>
          <a:bodyPr/>
          <a:lstStyle/>
          <a:p>
            <a:pPr marL="571500" indent="-285750" algn="just">
              <a:lnSpc>
                <a:spcPct val="150000"/>
              </a:lnSpc>
              <a:spcBef>
                <a:spcPts val="0"/>
              </a:spcBef>
              <a:buFont typeface="Arial" panose="020B0604020202020204" pitchFamily="34" charset="0"/>
              <a:buChar char="•"/>
            </a:pPr>
            <a:r>
              <a:rPr lang="es-ES" sz="1600" dirty="0">
                <a:solidFill>
                  <a:schemeClr val="tx1"/>
                </a:solidFill>
                <a:latin typeface="Arial" panose="020B0604020202020204" pitchFamily="34" charset="0"/>
                <a:cs typeface="Arial" panose="020B0604020202020204" pitchFamily="34" charset="0"/>
              </a:rPr>
              <a:t>¿Cómo podemos configurar un puerto del switch para habilitar esto?</a:t>
            </a:r>
          </a:p>
          <a:p>
            <a:pPr marL="571500" indent="-285750" algn="just">
              <a:lnSpc>
                <a:spcPct val="150000"/>
              </a:lnSpc>
              <a:spcBef>
                <a:spcPts val="0"/>
              </a:spcBef>
              <a:buFont typeface="Arial" panose="020B0604020202020204" pitchFamily="34" charset="0"/>
              <a:buChar char="•"/>
            </a:pPr>
            <a:r>
              <a:rPr lang="es-ES" sz="1600" dirty="0">
                <a:solidFill>
                  <a:schemeClr val="tx1"/>
                </a:solidFill>
                <a:latin typeface="Arial" panose="020B0604020202020204" pitchFamily="34" charset="0"/>
                <a:cs typeface="Arial" panose="020B0604020202020204" pitchFamily="34" charset="0"/>
              </a:rPr>
              <a:t>Recuerde, la PC y el teléfono IP usarán diferentes VLAN. En realidad, es bastante simple de configurar, solo necesita un comando adicional en comparación con la configuración de un puerto de acceso normal.</a:t>
            </a:r>
            <a:endParaRPr lang="es-ES" sz="1600" dirty="0">
              <a:solidFill>
                <a:schemeClr val="accent6">
                  <a:lumMod val="75000"/>
                </a:schemeClr>
              </a:solidFill>
              <a:latin typeface="Arial" panose="020B0604020202020204" pitchFamily="34" charset="0"/>
              <a:cs typeface="Arial" panose="020B0604020202020204" pitchFamily="34" charset="0"/>
            </a:endParaRPr>
          </a:p>
          <a:p>
            <a:pPr marL="571500" indent="-285750" algn="just">
              <a:lnSpc>
                <a:spcPct val="150000"/>
              </a:lnSpc>
              <a:spcBef>
                <a:spcPts val="0"/>
              </a:spcBef>
              <a:buFont typeface="Arial" panose="020B0604020202020204" pitchFamily="34" charset="0"/>
              <a:buChar char="•"/>
            </a:pPr>
            <a:r>
              <a:rPr lang="es-ES" sz="1600" dirty="0">
                <a:solidFill>
                  <a:schemeClr val="accent6">
                    <a:lumMod val="75000"/>
                  </a:schemeClr>
                </a:solidFill>
                <a:latin typeface="Arial" panose="020B0604020202020204" pitchFamily="34" charset="0"/>
                <a:cs typeface="Arial" panose="020B0604020202020204" pitchFamily="34" charset="0"/>
              </a:rPr>
              <a:t>Aquí está la configuración. Entro en modo de configuración de interfaz para </a:t>
            </a:r>
            <a:r>
              <a:rPr lang="es-ES" sz="1600" b="1" dirty="0">
                <a:solidFill>
                  <a:schemeClr val="accent6">
                    <a:lumMod val="75000"/>
                  </a:schemeClr>
                </a:solidFill>
                <a:latin typeface="Arial" panose="020B0604020202020204" pitchFamily="34" charset="0"/>
                <a:cs typeface="Arial" panose="020B0604020202020204" pitchFamily="34" charset="0"/>
              </a:rPr>
              <a:t>g0/0</a:t>
            </a:r>
            <a:r>
              <a:rPr lang="es-ES" sz="1600" dirty="0">
                <a:solidFill>
                  <a:schemeClr val="accent6">
                    <a:lumMod val="75000"/>
                  </a:schemeClr>
                </a:solidFill>
                <a:latin typeface="Arial" panose="020B0604020202020204" pitchFamily="34" charset="0"/>
                <a:cs typeface="Arial" panose="020B0604020202020204" pitchFamily="34" charset="0"/>
              </a:rPr>
              <a:t>, lo configuro como un puerto de acceso, lo asigno para acceder a </a:t>
            </a:r>
            <a:r>
              <a:rPr lang="es-ES" sz="1600" dirty="0" err="1">
                <a:solidFill>
                  <a:schemeClr val="accent6">
                    <a:lumMod val="75000"/>
                  </a:schemeClr>
                </a:solidFill>
                <a:latin typeface="Arial" panose="020B0604020202020204" pitchFamily="34" charset="0"/>
                <a:cs typeface="Arial" panose="020B0604020202020204" pitchFamily="34" charset="0"/>
              </a:rPr>
              <a:t>vlan</a:t>
            </a:r>
            <a:r>
              <a:rPr lang="es-ES" sz="1600" dirty="0">
                <a:solidFill>
                  <a:schemeClr val="accent6">
                    <a:lumMod val="75000"/>
                  </a:schemeClr>
                </a:solidFill>
                <a:latin typeface="Arial" panose="020B0604020202020204" pitchFamily="34" charset="0"/>
                <a:cs typeface="Arial" panose="020B0604020202020204" pitchFamily="34" charset="0"/>
              </a:rPr>
              <a:t> 10, y aquí está el nuevo comando: </a:t>
            </a:r>
            <a:r>
              <a:rPr lang="es-ES" sz="1600" dirty="0" err="1">
                <a:solidFill>
                  <a:schemeClr val="accent6">
                    <a:lumMod val="75000"/>
                  </a:schemeClr>
                </a:solidFill>
                <a:latin typeface="Arial" panose="020B0604020202020204" pitchFamily="34" charset="0"/>
                <a:cs typeface="Arial" panose="020B0604020202020204" pitchFamily="34" charset="0"/>
              </a:rPr>
              <a:t>switchport</a:t>
            </a:r>
            <a:r>
              <a:rPr lang="es-ES" sz="1600" dirty="0">
                <a:solidFill>
                  <a:schemeClr val="accent6">
                    <a:lumMod val="75000"/>
                  </a:schemeClr>
                </a:solidFill>
                <a:latin typeface="Arial" panose="020B0604020202020204" pitchFamily="34" charset="0"/>
                <a:cs typeface="Arial" panose="020B0604020202020204" pitchFamily="34" charset="0"/>
              </a:rPr>
              <a:t> </a:t>
            </a:r>
            <a:r>
              <a:rPr lang="es-ES" sz="1600" dirty="0" err="1">
                <a:solidFill>
                  <a:schemeClr val="accent6">
                    <a:lumMod val="75000"/>
                  </a:schemeClr>
                </a:solidFill>
                <a:latin typeface="Arial" panose="020B0604020202020204" pitchFamily="34" charset="0"/>
                <a:cs typeface="Arial" panose="020B0604020202020204" pitchFamily="34" charset="0"/>
              </a:rPr>
              <a:t>voice</a:t>
            </a:r>
            <a:r>
              <a:rPr lang="es-ES" sz="1600" dirty="0">
                <a:solidFill>
                  <a:schemeClr val="accent6">
                    <a:lumMod val="75000"/>
                  </a:schemeClr>
                </a:solidFill>
                <a:latin typeface="Arial" panose="020B0604020202020204" pitchFamily="34" charset="0"/>
                <a:cs typeface="Arial" panose="020B0604020202020204" pitchFamily="34" charset="0"/>
              </a:rPr>
              <a:t> </a:t>
            </a:r>
            <a:r>
              <a:rPr lang="es-ES" sz="1600" dirty="0" err="1">
                <a:solidFill>
                  <a:schemeClr val="accent6">
                    <a:lumMod val="75000"/>
                  </a:schemeClr>
                </a:solidFill>
                <a:latin typeface="Arial" panose="020B0604020202020204" pitchFamily="34" charset="0"/>
                <a:cs typeface="Arial" panose="020B0604020202020204" pitchFamily="34" charset="0"/>
              </a:rPr>
              <a:t>vlan</a:t>
            </a:r>
            <a:r>
              <a:rPr lang="es-ES" sz="1600" dirty="0">
                <a:solidFill>
                  <a:schemeClr val="accent6">
                    <a:lumMod val="75000"/>
                  </a:schemeClr>
                </a:solidFill>
                <a:latin typeface="Arial" panose="020B0604020202020204" pitchFamily="34" charset="0"/>
                <a:cs typeface="Arial" panose="020B0604020202020204" pitchFamily="34" charset="0"/>
              </a:rPr>
              <a:t> 11.</a:t>
            </a:r>
            <a:endParaRPr lang="en-US" sz="1800" dirty="0">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a:solidFill>
                  <a:schemeClr val="accent4">
                    <a:lumMod val="50000"/>
                  </a:schemeClr>
                </a:solidFill>
                <a:effectLst>
                  <a:outerShdw blurRad="38100" dist="38100" dir="2700000" algn="tl">
                    <a:srgbClr val="C0C0C0"/>
                  </a:outerShdw>
                </a:effectLst>
                <a:latin typeface="Dom Casual" charset="0"/>
              </a:rPr>
              <a:t>Teléfonos IP / VLANs de voz</a:t>
            </a:r>
          </a:p>
          <a:p>
            <a:pPr>
              <a:spcBef>
                <a:spcPts val="0"/>
              </a:spcBef>
            </a:pPr>
            <a:r>
              <a:rPr lang="es-ES_tradnl" altLang="es-MX" sz="1800" b="1">
                <a:solidFill>
                  <a:schemeClr val="accent3">
                    <a:lumMod val="75000"/>
                  </a:schemeClr>
                </a:solidFill>
                <a:latin typeface="Dom Casual" charset="0"/>
              </a:rPr>
              <a:t>Quality of service (QoS)</a:t>
            </a:r>
            <a:endParaRPr lang="es-ES_tradnl" altLang="es-MX" sz="1800" b="1" dirty="0">
              <a:solidFill>
                <a:schemeClr val="accent3">
                  <a:lumMod val="75000"/>
                </a:schemeClr>
              </a:solidFill>
              <a:latin typeface="Dom Casual" charset="0"/>
            </a:endParaRPr>
          </a:p>
        </p:txBody>
      </p:sp>
      <p:pic>
        <p:nvPicPr>
          <p:cNvPr id="8" name="Imagen 7">
            <a:extLst>
              <a:ext uri="{FF2B5EF4-FFF2-40B4-BE49-F238E27FC236}">
                <a16:creationId xmlns:a16="http://schemas.microsoft.com/office/drawing/2014/main" id="{0EDD02C8-4A46-8629-01E6-07DE3F3988F1}"/>
              </a:ext>
            </a:extLst>
          </p:cNvPr>
          <p:cNvPicPr>
            <a:picLocks noChangeAspect="1"/>
          </p:cNvPicPr>
          <p:nvPr/>
        </p:nvPicPr>
        <p:blipFill>
          <a:blip r:embed="rId3"/>
          <a:stretch>
            <a:fillRect/>
          </a:stretch>
        </p:blipFill>
        <p:spPr>
          <a:xfrm>
            <a:off x="681037" y="4293096"/>
            <a:ext cx="7781925" cy="1466850"/>
          </a:xfrm>
          <a:prstGeom prst="rect">
            <a:avLst/>
          </a:prstGeom>
        </p:spPr>
      </p:pic>
    </p:spTree>
    <p:extLst>
      <p:ext uri="{BB962C8B-B14F-4D97-AF65-F5344CB8AC3E}">
        <p14:creationId xmlns:p14="http://schemas.microsoft.com/office/powerpoint/2010/main" val="1287091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14535" y="1628800"/>
            <a:ext cx="8289913" cy="1584176"/>
          </a:xfrm>
        </p:spPr>
        <p:txBody>
          <a:bodyPr/>
          <a:lstStyle/>
          <a:p>
            <a:pPr marL="571500" indent="-285750" algn="just">
              <a:lnSpc>
                <a:spcPct val="150000"/>
              </a:lnSpc>
              <a:spcBef>
                <a:spcPts val="0"/>
              </a:spcBef>
              <a:buFont typeface="Arial" panose="020B0604020202020204" pitchFamily="34" charset="0"/>
              <a:buChar char="•"/>
            </a:pPr>
            <a:r>
              <a:rPr lang="es-ES" sz="1600" dirty="0">
                <a:solidFill>
                  <a:schemeClr val="tx1"/>
                </a:solidFill>
                <a:latin typeface="Arial" panose="020B0604020202020204" pitchFamily="34" charset="0"/>
                <a:cs typeface="Arial" panose="020B0604020202020204" pitchFamily="34" charset="0"/>
              </a:rPr>
              <a:t>Con esta configuración, la PC1 enviará su tráfico sin etiquetar, como normalmente.</a:t>
            </a:r>
          </a:p>
          <a:p>
            <a:pPr marL="571500" indent="-285750" algn="just">
              <a:lnSpc>
                <a:spcPct val="150000"/>
              </a:lnSpc>
              <a:spcBef>
                <a:spcPts val="0"/>
              </a:spcBef>
              <a:buFont typeface="Arial" panose="020B0604020202020204" pitchFamily="34" charset="0"/>
              <a:buChar char="•"/>
            </a:pPr>
            <a:r>
              <a:rPr lang="es-ES" sz="1600" dirty="0">
                <a:solidFill>
                  <a:schemeClr val="accent6">
                    <a:lumMod val="75000"/>
                  </a:schemeClr>
                </a:solidFill>
                <a:latin typeface="Arial" panose="020B0604020202020204" pitchFamily="34" charset="0"/>
                <a:cs typeface="Arial" panose="020B0604020202020204" pitchFamily="34" charset="0"/>
              </a:rPr>
              <a:t>Recuerde, otro nombre para un puerto de acceso es un puerto "sin etiquetar". Por lo general, solo envían y reciben tráfico sin etiquetar.</a:t>
            </a:r>
            <a:endParaRPr lang="en-US" sz="1800" dirty="0">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a:solidFill>
                  <a:schemeClr val="accent4">
                    <a:lumMod val="50000"/>
                  </a:schemeClr>
                </a:solidFill>
                <a:effectLst>
                  <a:outerShdw blurRad="38100" dist="38100" dir="2700000" algn="tl">
                    <a:srgbClr val="C0C0C0"/>
                  </a:outerShdw>
                </a:effectLst>
                <a:latin typeface="Dom Casual" charset="0"/>
              </a:rPr>
              <a:t>Teléfonos IP / VLANs de voz</a:t>
            </a:r>
          </a:p>
          <a:p>
            <a:pPr>
              <a:spcBef>
                <a:spcPts val="0"/>
              </a:spcBef>
            </a:pPr>
            <a:r>
              <a:rPr lang="es-ES_tradnl" altLang="es-MX" sz="1800" b="1">
                <a:solidFill>
                  <a:schemeClr val="accent3">
                    <a:lumMod val="75000"/>
                  </a:schemeClr>
                </a:solidFill>
                <a:latin typeface="Dom Casual" charset="0"/>
              </a:rPr>
              <a:t>Quality of service (QoS)</a:t>
            </a:r>
            <a:endParaRPr lang="es-ES_tradnl" altLang="es-MX" sz="1800" b="1" dirty="0">
              <a:solidFill>
                <a:schemeClr val="accent3">
                  <a:lumMod val="75000"/>
                </a:schemeClr>
              </a:solidFill>
              <a:latin typeface="Dom Casual" charset="0"/>
            </a:endParaRPr>
          </a:p>
        </p:txBody>
      </p:sp>
      <p:pic>
        <p:nvPicPr>
          <p:cNvPr id="8" name="Imagen 7">
            <a:extLst>
              <a:ext uri="{FF2B5EF4-FFF2-40B4-BE49-F238E27FC236}">
                <a16:creationId xmlns:a16="http://schemas.microsoft.com/office/drawing/2014/main" id="{0EDD02C8-4A46-8629-01E6-07DE3F3988F1}"/>
              </a:ext>
            </a:extLst>
          </p:cNvPr>
          <p:cNvPicPr>
            <a:picLocks noChangeAspect="1"/>
          </p:cNvPicPr>
          <p:nvPr/>
        </p:nvPicPr>
        <p:blipFill>
          <a:blip r:embed="rId3"/>
          <a:stretch>
            <a:fillRect/>
          </a:stretch>
        </p:blipFill>
        <p:spPr>
          <a:xfrm>
            <a:off x="1345076" y="3429000"/>
            <a:ext cx="6300837" cy="1187673"/>
          </a:xfrm>
          <a:prstGeom prst="rect">
            <a:avLst/>
          </a:prstGeom>
        </p:spPr>
      </p:pic>
      <p:pic>
        <p:nvPicPr>
          <p:cNvPr id="16" name="Imagen 15">
            <a:extLst>
              <a:ext uri="{FF2B5EF4-FFF2-40B4-BE49-F238E27FC236}">
                <a16:creationId xmlns:a16="http://schemas.microsoft.com/office/drawing/2014/main" id="{ED8970FB-C224-4F25-C7B5-6B7BC61706A6}"/>
              </a:ext>
            </a:extLst>
          </p:cNvPr>
          <p:cNvPicPr>
            <a:picLocks noChangeAspect="1"/>
          </p:cNvPicPr>
          <p:nvPr/>
        </p:nvPicPr>
        <p:blipFill>
          <a:blip r:embed="rId4"/>
          <a:stretch>
            <a:fillRect/>
          </a:stretch>
        </p:blipFill>
        <p:spPr>
          <a:xfrm>
            <a:off x="0" y="5885453"/>
            <a:ext cx="9144000" cy="972547"/>
          </a:xfrm>
          <a:prstGeom prst="rect">
            <a:avLst/>
          </a:prstGeom>
        </p:spPr>
      </p:pic>
    </p:spTree>
    <p:extLst>
      <p:ext uri="{BB962C8B-B14F-4D97-AF65-F5344CB8AC3E}">
        <p14:creationId xmlns:p14="http://schemas.microsoft.com/office/powerpoint/2010/main" val="4079940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14535" y="1628800"/>
            <a:ext cx="8289913" cy="1584176"/>
          </a:xfrm>
        </p:spPr>
        <p:txBody>
          <a:bodyPr/>
          <a:lstStyle/>
          <a:p>
            <a:pPr marL="571500" indent="-285750" algn="just">
              <a:lnSpc>
                <a:spcPct val="150000"/>
              </a:lnSpc>
              <a:spcBef>
                <a:spcPts val="0"/>
              </a:spcBef>
              <a:buFont typeface="Arial" panose="020B0604020202020204" pitchFamily="34" charset="0"/>
              <a:buChar char="•"/>
            </a:pPr>
            <a:r>
              <a:rPr lang="es-ES" sz="1600" dirty="0">
                <a:solidFill>
                  <a:schemeClr val="tx1"/>
                </a:solidFill>
                <a:latin typeface="Arial" panose="020B0604020202020204" pitchFamily="34" charset="0"/>
                <a:cs typeface="Arial" panose="020B0604020202020204" pitchFamily="34" charset="0"/>
              </a:rPr>
              <a:t>El switch SW1 utilizará CDP, Cisco Discovery </a:t>
            </a:r>
            <a:r>
              <a:rPr lang="es-ES" sz="1600" dirty="0" err="1">
                <a:solidFill>
                  <a:schemeClr val="tx1"/>
                </a:solidFill>
                <a:latin typeface="Arial" panose="020B0604020202020204" pitchFamily="34" charset="0"/>
                <a:cs typeface="Arial" panose="020B0604020202020204" pitchFamily="34" charset="0"/>
              </a:rPr>
              <a:t>Protocol</a:t>
            </a:r>
            <a:r>
              <a:rPr lang="es-ES" sz="1600" dirty="0">
                <a:solidFill>
                  <a:schemeClr val="tx1"/>
                </a:solidFill>
                <a:latin typeface="Arial" panose="020B0604020202020204" pitchFamily="34" charset="0"/>
                <a:cs typeface="Arial" panose="020B0604020202020204" pitchFamily="34" charset="0"/>
              </a:rPr>
              <a:t>, para indicarle a PH1 que etiquete el tráfico de PH1 en la VLAN 11.</a:t>
            </a:r>
          </a:p>
          <a:p>
            <a:pPr marL="571500" indent="-285750" algn="just">
              <a:lnSpc>
                <a:spcPct val="150000"/>
              </a:lnSpc>
              <a:spcBef>
                <a:spcPts val="0"/>
              </a:spcBef>
              <a:buFont typeface="Arial" panose="020B0604020202020204" pitchFamily="34" charset="0"/>
              <a:buChar char="•"/>
            </a:pPr>
            <a:r>
              <a:rPr lang="es-ES" sz="1600" dirty="0">
                <a:solidFill>
                  <a:schemeClr val="tx1"/>
                </a:solidFill>
                <a:latin typeface="Arial" panose="020B0604020202020204" pitchFamily="34" charset="0"/>
                <a:cs typeface="Arial" panose="020B0604020202020204" pitchFamily="34" charset="0"/>
              </a:rPr>
              <a:t>Entonces, este puerto de acceso ahora acepta tráfico de múltiples VLAN. Qué tipo de interfaz suele transportar tráfico de varias VLAN? Es un puerto troncal. Entonces, G0/0 es un puerto troncal.</a:t>
            </a:r>
          </a:p>
          <a:p>
            <a:pPr marL="571500" indent="-285750" algn="just">
              <a:lnSpc>
                <a:spcPct val="150000"/>
              </a:lnSpc>
              <a:spcBef>
                <a:spcPts val="0"/>
              </a:spcBef>
              <a:buFont typeface="Arial" panose="020B0604020202020204" pitchFamily="34" charset="0"/>
              <a:buChar char="•"/>
            </a:pPr>
            <a:r>
              <a:rPr lang="es-ES" sz="1800" dirty="0">
                <a:solidFill>
                  <a:schemeClr val="tx1"/>
                </a:solidFill>
                <a:latin typeface="Arial" panose="020B0604020202020204" pitchFamily="34" charset="0"/>
                <a:cs typeface="Arial" panose="020B0604020202020204" pitchFamily="34" charset="0"/>
              </a:rPr>
              <a:t>Configuramos </a:t>
            </a:r>
            <a:r>
              <a:rPr lang="es-ES" sz="1800" b="1" dirty="0" err="1">
                <a:solidFill>
                  <a:schemeClr val="tx1"/>
                </a:solidFill>
                <a:latin typeface="Arial" panose="020B0604020202020204" pitchFamily="34" charset="0"/>
                <a:cs typeface="Arial" panose="020B0604020202020204" pitchFamily="34" charset="0"/>
              </a:rPr>
              <a:t>switchport</a:t>
            </a:r>
            <a:r>
              <a:rPr lang="es-ES" sz="1800" b="1" dirty="0">
                <a:solidFill>
                  <a:schemeClr val="tx1"/>
                </a:solidFill>
                <a:latin typeface="Arial" panose="020B0604020202020204" pitchFamily="34" charset="0"/>
                <a:cs typeface="Arial" panose="020B0604020202020204" pitchFamily="34" charset="0"/>
              </a:rPr>
              <a:t> </a:t>
            </a:r>
            <a:r>
              <a:rPr lang="es-ES" sz="1800" b="1" dirty="0" err="1">
                <a:solidFill>
                  <a:schemeClr val="tx1"/>
                </a:solidFill>
                <a:latin typeface="Arial" panose="020B0604020202020204" pitchFamily="34" charset="0"/>
                <a:cs typeface="Arial" panose="020B0604020202020204" pitchFamily="34" charset="0"/>
              </a:rPr>
              <a:t>mode</a:t>
            </a:r>
            <a:r>
              <a:rPr lang="es-ES" sz="1800" b="1" dirty="0">
                <a:solidFill>
                  <a:schemeClr val="tx1"/>
                </a:solidFill>
                <a:latin typeface="Arial" panose="020B0604020202020204" pitchFamily="34" charset="0"/>
                <a:cs typeface="Arial" panose="020B0604020202020204" pitchFamily="34" charset="0"/>
              </a:rPr>
              <a:t> </a:t>
            </a:r>
            <a:r>
              <a:rPr lang="es-ES" sz="1800" b="1" dirty="0" err="1">
                <a:solidFill>
                  <a:schemeClr val="tx1"/>
                </a:solidFill>
                <a:latin typeface="Arial" panose="020B0604020202020204" pitchFamily="34" charset="0"/>
                <a:cs typeface="Arial" panose="020B0604020202020204" pitchFamily="34" charset="0"/>
              </a:rPr>
              <a:t>access</a:t>
            </a:r>
            <a:r>
              <a:rPr lang="es-ES" sz="1800" dirty="0">
                <a:solidFill>
                  <a:schemeClr val="tx1"/>
                </a:solidFill>
                <a:latin typeface="Arial" panose="020B0604020202020204" pitchFamily="34" charset="0"/>
                <a:cs typeface="Arial" panose="020B0604020202020204" pitchFamily="34" charset="0"/>
              </a:rPr>
              <a:t>, no troncal. Entonces, veamos qué tipo de puerto es realmente.</a:t>
            </a:r>
            <a:endParaRPr lang="en-US" sz="1800" dirty="0">
              <a:solidFill>
                <a:schemeClr val="tx1"/>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a:solidFill>
                  <a:schemeClr val="accent4">
                    <a:lumMod val="50000"/>
                  </a:schemeClr>
                </a:solidFill>
                <a:effectLst>
                  <a:outerShdw blurRad="38100" dist="38100" dir="2700000" algn="tl">
                    <a:srgbClr val="C0C0C0"/>
                  </a:outerShdw>
                </a:effectLst>
                <a:latin typeface="Dom Casual" charset="0"/>
              </a:rPr>
              <a:t>Teléfonos IP / VLANs de voz</a:t>
            </a:r>
          </a:p>
          <a:p>
            <a:pPr>
              <a:spcBef>
                <a:spcPts val="0"/>
              </a:spcBef>
            </a:pPr>
            <a:r>
              <a:rPr lang="es-ES_tradnl" altLang="es-MX" sz="1800" b="1">
                <a:solidFill>
                  <a:schemeClr val="accent3">
                    <a:lumMod val="75000"/>
                  </a:schemeClr>
                </a:solidFill>
                <a:latin typeface="Dom Casual" charset="0"/>
              </a:rPr>
              <a:t>Quality of service (QoS)</a:t>
            </a:r>
            <a:endParaRPr lang="es-ES_tradnl" altLang="es-MX" sz="1800" b="1" dirty="0">
              <a:solidFill>
                <a:schemeClr val="accent3">
                  <a:lumMod val="75000"/>
                </a:schemeClr>
              </a:solidFill>
              <a:latin typeface="Dom Casual" charset="0"/>
            </a:endParaRPr>
          </a:p>
        </p:txBody>
      </p:sp>
      <p:pic>
        <p:nvPicPr>
          <p:cNvPr id="8" name="Imagen 7">
            <a:extLst>
              <a:ext uri="{FF2B5EF4-FFF2-40B4-BE49-F238E27FC236}">
                <a16:creationId xmlns:a16="http://schemas.microsoft.com/office/drawing/2014/main" id="{0EDD02C8-4A46-8629-01E6-07DE3F3988F1}"/>
              </a:ext>
            </a:extLst>
          </p:cNvPr>
          <p:cNvPicPr>
            <a:picLocks noChangeAspect="1"/>
          </p:cNvPicPr>
          <p:nvPr/>
        </p:nvPicPr>
        <p:blipFill>
          <a:blip r:embed="rId3"/>
          <a:stretch>
            <a:fillRect/>
          </a:stretch>
        </p:blipFill>
        <p:spPr>
          <a:xfrm>
            <a:off x="1547664" y="4509120"/>
            <a:ext cx="6300837" cy="1187673"/>
          </a:xfrm>
          <a:prstGeom prst="rect">
            <a:avLst/>
          </a:prstGeom>
        </p:spPr>
      </p:pic>
      <p:sp>
        <p:nvSpPr>
          <p:cNvPr id="12" name="Rectángulo 11">
            <a:extLst>
              <a:ext uri="{FF2B5EF4-FFF2-40B4-BE49-F238E27FC236}">
                <a16:creationId xmlns:a16="http://schemas.microsoft.com/office/drawing/2014/main" id="{259678E4-A7D3-136D-B7B0-93F788D317A5}"/>
              </a:ext>
            </a:extLst>
          </p:cNvPr>
          <p:cNvSpPr/>
          <p:nvPr/>
        </p:nvSpPr>
        <p:spPr>
          <a:xfrm>
            <a:off x="1535316" y="5350654"/>
            <a:ext cx="6313185" cy="287572"/>
          </a:xfrm>
          <a:prstGeom prst="rect">
            <a:avLst/>
          </a:prstGeom>
          <a:noFill/>
          <a:ln w="666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5" name="Imagen 4">
            <a:extLst>
              <a:ext uri="{FF2B5EF4-FFF2-40B4-BE49-F238E27FC236}">
                <a16:creationId xmlns:a16="http://schemas.microsoft.com/office/drawing/2014/main" id="{6B61CC4A-B6CC-726C-39C4-AFB1A818151B}"/>
              </a:ext>
            </a:extLst>
          </p:cNvPr>
          <p:cNvPicPr>
            <a:picLocks noChangeAspect="1"/>
          </p:cNvPicPr>
          <p:nvPr/>
        </p:nvPicPr>
        <p:blipFill>
          <a:blip r:embed="rId4"/>
          <a:stretch>
            <a:fillRect/>
          </a:stretch>
        </p:blipFill>
        <p:spPr>
          <a:xfrm>
            <a:off x="0" y="5897105"/>
            <a:ext cx="9144000" cy="960895"/>
          </a:xfrm>
          <a:prstGeom prst="rect">
            <a:avLst/>
          </a:prstGeom>
        </p:spPr>
      </p:pic>
    </p:spTree>
    <p:extLst>
      <p:ext uri="{BB962C8B-B14F-4D97-AF65-F5344CB8AC3E}">
        <p14:creationId xmlns:p14="http://schemas.microsoft.com/office/powerpoint/2010/main" val="24185668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14536" y="1265782"/>
            <a:ext cx="8514928" cy="1656184"/>
          </a:xfrm>
        </p:spPr>
        <p:txBody>
          <a:bodyPr/>
          <a:lstStyle/>
          <a:p>
            <a:pPr marL="285750" indent="0" algn="just">
              <a:lnSpc>
                <a:spcPct val="150000"/>
              </a:lnSpc>
              <a:spcBef>
                <a:spcPts val="0"/>
              </a:spcBef>
            </a:pPr>
            <a:r>
              <a:rPr lang="es-ES" sz="1600" dirty="0">
                <a:solidFill>
                  <a:schemeClr val="tx1"/>
                </a:solidFill>
                <a:latin typeface="Arial" panose="020B0604020202020204" pitchFamily="34" charset="0"/>
                <a:cs typeface="Arial" panose="020B0604020202020204" pitchFamily="34" charset="0"/>
              </a:rPr>
              <a:t>Podemos observar que tanto el modo administrativo como el modo operativo son acceso estático. Por lo tanto, aunque transporta tráfico desde dos VLAN, 10 y 11, g0/0 no se considera un puerto troncal. Se considera un puerto de acceso.</a:t>
            </a:r>
            <a:endParaRPr lang="en-US" sz="1800" dirty="0">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a:solidFill>
                  <a:schemeClr val="accent4">
                    <a:lumMod val="50000"/>
                  </a:schemeClr>
                </a:solidFill>
                <a:effectLst>
                  <a:outerShdw blurRad="38100" dist="38100" dir="2700000" algn="tl">
                    <a:srgbClr val="C0C0C0"/>
                  </a:outerShdw>
                </a:effectLst>
                <a:latin typeface="Dom Casual" charset="0"/>
              </a:rPr>
              <a:t>Teléfonos IP / VLANs de voz</a:t>
            </a:r>
          </a:p>
          <a:p>
            <a:pPr>
              <a:spcBef>
                <a:spcPts val="0"/>
              </a:spcBef>
            </a:pPr>
            <a:r>
              <a:rPr lang="es-ES_tradnl" altLang="es-MX" sz="1800" b="1">
                <a:solidFill>
                  <a:schemeClr val="accent3">
                    <a:lumMod val="75000"/>
                  </a:schemeClr>
                </a:solidFill>
                <a:latin typeface="Dom Casual" charset="0"/>
              </a:rPr>
              <a:t>Quality of service (QoS)</a:t>
            </a:r>
            <a:endParaRPr lang="es-ES_tradnl" altLang="es-MX" sz="1800" b="1" dirty="0">
              <a:solidFill>
                <a:schemeClr val="accent3">
                  <a:lumMod val="75000"/>
                </a:schemeClr>
              </a:solidFill>
              <a:latin typeface="Dom Casual" charset="0"/>
            </a:endParaRPr>
          </a:p>
        </p:txBody>
      </p:sp>
      <p:pic>
        <p:nvPicPr>
          <p:cNvPr id="3" name="Imagen 2">
            <a:extLst>
              <a:ext uri="{FF2B5EF4-FFF2-40B4-BE49-F238E27FC236}">
                <a16:creationId xmlns:a16="http://schemas.microsoft.com/office/drawing/2014/main" id="{16CA8104-2284-06CE-9936-A9392AAF57BF}"/>
              </a:ext>
            </a:extLst>
          </p:cNvPr>
          <p:cNvPicPr>
            <a:picLocks noChangeAspect="1"/>
          </p:cNvPicPr>
          <p:nvPr/>
        </p:nvPicPr>
        <p:blipFill>
          <a:blip r:embed="rId3"/>
          <a:stretch>
            <a:fillRect/>
          </a:stretch>
        </p:blipFill>
        <p:spPr>
          <a:xfrm>
            <a:off x="0" y="5897105"/>
            <a:ext cx="9144000" cy="960895"/>
          </a:xfrm>
          <a:prstGeom prst="rect">
            <a:avLst/>
          </a:prstGeom>
        </p:spPr>
      </p:pic>
      <p:grpSp>
        <p:nvGrpSpPr>
          <p:cNvPr id="8" name="Grupo 7">
            <a:extLst>
              <a:ext uri="{FF2B5EF4-FFF2-40B4-BE49-F238E27FC236}">
                <a16:creationId xmlns:a16="http://schemas.microsoft.com/office/drawing/2014/main" id="{EE0D1A4E-1CE0-8065-3BE9-9B255000EAB4}"/>
              </a:ext>
            </a:extLst>
          </p:cNvPr>
          <p:cNvGrpSpPr/>
          <p:nvPr/>
        </p:nvGrpSpPr>
        <p:grpSpPr>
          <a:xfrm>
            <a:off x="1763688" y="2434842"/>
            <a:ext cx="5070578" cy="3408884"/>
            <a:chOff x="1107872" y="2230103"/>
            <a:chExt cx="5070578" cy="3408884"/>
          </a:xfrm>
        </p:grpSpPr>
        <p:pic>
          <p:nvPicPr>
            <p:cNvPr id="6" name="Imagen 5">
              <a:extLst>
                <a:ext uri="{FF2B5EF4-FFF2-40B4-BE49-F238E27FC236}">
                  <a16:creationId xmlns:a16="http://schemas.microsoft.com/office/drawing/2014/main" id="{B794DA8D-D43A-4988-5D8C-BAEB99A04C24}"/>
                </a:ext>
              </a:extLst>
            </p:cNvPr>
            <p:cNvPicPr>
              <a:picLocks noChangeAspect="1"/>
            </p:cNvPicPr>
            <p:nvPr/>
          </p:nvPicPr>
          <p:blipFill>
            <a:blip r:embed="rId4"/>
            <a:stretch>
              <a:fillRect/>
            </a:stretch>
          </p:blipFill>
          <p:spPr>
            <a:xfrm>
              <a:off x="1137654" y="2230103"/>
              <a:ext cx="5040796" cy="3408884"/>
            </a:xfrm>
            <a:prstGeom prst="rect">
              <a:avLst/>
            </a:prstGeom>
          </p:spPr>
        </p:pic>
        <p:sp>
          <p:nvSpPr>
            <p:cNvPr id="5" name="Rectángulo 4">
              <a:extLst>
                <a:ext uri="{FF2B5EF4-FFF2-40B4-BE49-F238E27FC236}">
                  <a16:creationId xmlns:a16="http://schemas.microsoft.com/office/drawing/2014/main" id="{9A8F65FF-2505-1B6F-4136-AEA5B4D455C9}"/>
                </a:ext>
              </a:extLst>
            </p:cNvPr>
            <p:cNvSpPr/>
            <p:nvPr/>
          </p:nvSpPr>
          <p:spPr>
            <a:xfrm>
              <a:off x="1107872" y="3720010"/>
              <a:ext cx="4328224" cy="429070"/>
            </a:xfrm>
            <a:prstGeom prst="rect">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spTree>
    <p:extLst>
      <p:ext uri="{BB962C8B-B14F-4D97-AF65-F5344CB8AC3E}">
        <p14:creationId xmlns:p14="http://schemas.microsoft.com/office/powerpoint/2010/main" val="2597152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14536" y="1265782"/>
            <a:ext cx="8514928" cy="1656184"/>
          </a:xfrm>
        </p:spPr>
        <p:txBody>
          <a:bodyPr/>
          <a:lstStyle/>
          <a:p>
            <a:pPr marL="285750" indent="0" algn="just">
              <a:lnSpc>
                <a:spcPct val="150000"/>
              </a:lnSpc>
              <a:spcBef>
                <a:spcPts val="0"/>
              </a:spcBef>
            </a:pPr>
            <a:r>
              <a:rPr lang="es-ES" sz="1600" b="1" dirty="0">
                <a:solidFill>
                  <a:schemeClr val="accent6">
                    <a:lumMod val="75000"/>
                  </a:schemeClr>
                </a:solidFill>
                <a:latin typeface="Arial" panose="020B0604020202020204" pitchFamily="34" charset="0"/>
                <a:cs typeface="Arial" panose="020B0604020202020204" pitchFamily="34" charset="0"/>
              </a:rPr>
              <a:t>show interfaces g0/0 </a:t>
            </a:r>
            <a:r>
              <a:rPr lang="es-ES" sz="1600" b="1" dirty="0" err="1">
                <a:solidFill>
                  <a:schemeClr val="accent6">
                    <a:lumMod val="75000"/>
                  </a:schemeClr>
                </a:solidFill>
                <a:latin typeface="Arial" panose="020B0604020202020204" pitchFamily="34" charset="0"/>
                <a:cs typeface="Arial" panose="020B0604020202020204" pitchFamily="34" charset="0"/>
              </a:rPr>
              <a:t>switchport</a:t>
            </a:r>
            <a:r>
              <a:rPr lang="es-ES" sz="1600" dirty="0">
                <a:solidFill>
                  <a:schemeClr val="tx1"/>
                </a:solidFill>
                <a:latin typeface="Arial" panose="020B0604020202020204" pitchFamily="34" charset="0"/>
                <a:cs typeface="Arial" panose="020B0604020202020204" pitchFamily="34" charset="0"/>
              </a:rPr>
              <a:t>. </a:t>
            </a:r>
          </a:p>
          <a:p>
            <a:pPr marL="285750" indent="0" algn="just">
              <a:lnSpc>
                <a:spcPct val="150000"/>
              </a:lnSpc>
              <a:spcBef>
                <a:spcPts val="0"/>
              </a:spcBef>
            </a:pPr>
            <a:r>
              <a:rPr lang="es-ES" sz="1600" dirty="0">
                <a:solidFill>
                  <a:schemeClr val="tx1"/>
                </a:solidFill>
                <a:latin typeface="Arial" panose="020B0604020202020204" pitchFamily="34" charset="0"/>
                <a:cs typeface="Arial" panose="020B0604020202020204" pitchFamily="34" charset="0"/>
              </a:rPr>
              <a:t>Aquí podemos ver la VLAN de acceso 10 y la VLAN de voz 11.</a:t>
            </a:r>
            <a:endParaRPr lang="en-US" sz="1800" dirty="0">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a:solidFill>
                  <a:schemeClr val="accent4">
                    <a:lumMod val="50000"/>
                  </a:schemeClr>
                </a:solidFill>
                <a:effectLst>
                  <a:outerShdw blurRad="38100" dist="38100" dir="2700000" algn="tl">
                    <a:srgbClr val="C0C0C0"/>
                  </a:outerShdw>
                </a:effectLst>
                <a:latin typeface="Dom Casual" charset="0"/>
              </a:rPr>
              <a:t>Teléfonos IP / VLANs de voz</a:t>
            </a:r>
          </a:p>
          <a:p>
            <a:pPr>
              <a:spcBef>
                <a:spcPts val="0"/>
              </a:spcBef>
            </a:pPr>
            <a:r>
              <a:rPr lang="es-ES_tradnl" altLang="es-MX" sz="1800" b="1">
                <a:solidFill>
                  <a:schemeClr val="accent3">
                    <a:lumMod val="75000"/>
                  </a:schemeClr>
                </a:solidFill>
                <a:latin typeface="Dom Casual" charset="0"/>
              </a:rPr>
              <a:t>Quality of service (QoS)</a:t>
            </a:r>
            <a:endParaRPr lang="es-ES_tradnl" altLang="es-MX" sz="1800" b="1" dirty="0">
              <a:solidFill>
                <a:schemeClr val="accent3">
                  <a:lumMod val="75000"/>
                </a:schemeClr>
              </a:solidFill>
              <a:latin typeface="Dom Casual" charset="0"/>
            </a:endParaRPr>
          </a:p>
        </p:txBody>
      </p:sp>
      <p:pic>
        <p:nvPicPr>
          <p:cNvPr id="6" name="Imagen 5">
            <a:extLst>
              <a:ext uri="{FF2B5EF4-FFF2-40B4-BE49-F238E27FC236}">
                <a16:creationId xmlns:a16="http://schemas.microsoft.com/office/drawing/2014/main" id="{B794DA8D-D43A-4988-5D8C-BAEB99A04C24}"/>
              </a:ext>
            </a:extLst>
          </p:cNvPr>
          <p:cNvPicPr>
            <a:picLocks noChangeAspect="1"/>
          </p:cNvPicPr>
          <p:nvPr/>
        </p:nvPicPr>
        <p:blipFill>
          <a:blip r:embed="rId3"/>
          <a:stretch>
            <a:fillRect/>
          </a:stretch>
        </p:blipFill>
        <p:spPr>
          <a:xfrm>
            <a:off x="1547664" y="2228615"/>
            <a:ext cx="5040796" cy="3408884"/>
          </a:xfrm>
          <a:prstGeom prst="rect">
            <a:avLst/>
          </a:prstGeom>
        </p:spPr>
      </p:pic>
      <p:pic>
        <p:nvPicPr>
          <p:cNvPr id="3" name="Imagen 2">
            <a:extLst>
              <a:ext uri="{FF2B5EF4-FFF2-40B4-BE49-F238E27FC236}">
                <a16:creationId xmlns:a16="http://schemas.microsoft.com/office/drawing/2014/main" id="{16CA8104-2284-06CE-9936-A9392AAF57BF}"/>
              </a:ext>
            </a:extLst>
          </p:cNvPr>
          <p:cNvPicPr>
            <a:picLocks noChangeAspect="1"/>
          </p:cNvPicPr>
          <p:nvPr/>
        </p:nvPicPr>
        <p:blipFill>
          <a:blip r:embed="rId4"/>
          <a:stretch>
            <a:fillRect/>
          </a:stretch>
        </p:blipFill>
        <p:spPr>
          <a:xfrm>
            <a:off x="0" y="5897105"/>
            <a:ext cx="9144000" cy="960895"/>
          </a:xfrm>
          <a:prstGeom prst="rect">
            <a:avLst/>
          </a:prstGeom>
        </p:spPr>
      </p:pic>
      <p:sp>
        <p:nvSpPr>
          <p:cNvPr id="5" name="Rectángulo 4">
            <a:extLst>
              <a:ext uri="{FF2B5EF4-FFF2-40B4-BE49-F238E27FC236}">
                <a16:creationId xmlns:a16="http://schemas.microsoft.com/office/drawing/2014/main" id="{9A8F65FF-2505-1B6F-4136-AEA5B4D455C9}"/>
              </a:ext>
            </a:extLst>
          </p:cNvPr>
          <p:cNvSpPr/>
          <p:nvPr/>
        </p:nvSpPr>
        <p:spPr>
          <a:xfrm>
            <a:off x="1547664" y="4653136"/>
            <a:ext cx="5040796" cy="216024"/>
          </a:xfrm>
          <a:prstGeom prst="rect">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
        <p:nvSpPr>
          <p:cNvPr id="7" name="Rectángulo 6">
            <a:extLst>
              <a:ext uri="{FF2B5EF4-FFF2-40B4-BE49-F238E27FC236}">
                <a16:creationId xmlns:a16="http://schemas.microsoft.com/office/drawing/2014/main" id="{1FEFE769-94FD-0E69-4C71-AF06404F8C0A}"/>
              </a:ext>
            </a:extLst>
          </p:cNvPr>
          <p:cNvSpPr/>
          <p:nvPr/>
        </p:nvSpPr>
        <p:spPr>
          <a:xfrm>
            <a:off x="1547664" y="5228735"/>
            <a:ext cx="2880320" cy="216024"/>
          </a:xfrm>
          <a:prstGeom prst="rect">
            <a:avLst/>
          </a:prstGeom>
          <a:no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spTree>
    <p:extLst>
      <p:ext uri="{BB962C8B-B14F-4D97-AF65-F5344CB8AC3E}">
        <p14:creationId xmlns:p14="http://schemas.microsoft.com/office/powerpoint/2010/main" val="37886286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14536" y="1265782"/>
            <a:ext cx="8514928" cy="1656184"/>
          </a:xfrm>
        </p:spPr>
        <p:txBody>
          <a:bodyPr/>
          <a:lstStyle/>
          <a:p>
            <a:pPr marL="285750" indent="0" algn="just">
              <a:lnSpc>
                <a:spcPct val="150000"/>
              </a:lnSpc>
              <a:spcBef>
                <a:spcPts val="0"/>
              </a:spcBef>
            </a:pPr>
            <a:r>
              <a:rPr lang="es-ES" sz="1600" dirty="0">
                <a:solidFill>
                  <a:schemeClr val="tx1"/>
                </a:solidFill>
                <a:latin typeface="Arial" panose="020B0604020202020204" pitchFamily="34" charset="0"/>
                <a:cs typeface="Arial" panose="020B0604020202020204" pitchFamily="34" charset="0"/>
              </a:rPr>
              <a:t>Vamos a usar otros comandos para comprobar esto:</a:t>
            </a:r>
          </a:p>
          <a:p>
            <a:pPr marL="285750" indent="0" algn="just">
              <a:lnSpc>
                <a:spcPct val="150000"/>
              </a:lnSpc>
              <a:spcBef>
                <a:spcPts val="0"/>
              </a:spcBef>
            </a:pPr>
            <a:r>
              <a:rPr lang="es-ES" sz="1600" b="1" dirty="0">
                <a:solidFill>
                  <a:schemeClr val="accent6">
                    <a:lumMod val="75000"/>
                  </a:schemeClr>
                </a:solidFill>
                <a:latin typeface="Arial" panose="020B0604020202020204" pitchFamily="34" charset="0"/>
                <a:cs typeface="Arial" panose="020B0604020202020204" pitchFamily="34" charset="0"/>
              </a:rPr>
              <a:t>show interfaces g0/0 </a:t>
            </a:r>
            <a:r>
              <a:rPr lang="es-ES" sz="1600" b="1" dirty="0" err="1">
                <a:solidFill>
                  <a:schemeClr val="accent6">
                    <a:lumMod val="75000"/>
                  </a:schemeClr>
                </a:solidFill>
                <a:latin typeface="Arial" panose="020B0604020202020204" pitchFamily="34" charset="0"/>
                <a:cs typeface="Arial" panose="020B0604020202020204" pitchFamily="34" charset="0"/>
              </a:rPr>
              <a:t>trunk</a:t>
            </a:r>
            <a:r>
              <a:rPr lang="es-ES" sz="1600" b="1" dirty="0">
                <a:solidFill>
                  <a:schemeClr val="accent6">
                    <a:lumMod val="75000"/>
                  </a:schemeClr>
                </a:solidFill>
                <a:latin typeface="Arial" panose="020B0604020202020204" pitchFamily="34" charset="0"/>
                <a:cs typeface="Arial" panose="020B0604020202020204" pitchFamily="34" charset="0"/>
              </a:rPr>
              <a:t> </a:t>
            </a:r>
            <a:r>
              <a:rPr lang="es-ES" sz="1600" dirty="0">
                <a:solidFill>
                  <a:schemeClr val="tx1"/>
                </a:solidFill>
                <a:latin typeface="Arial" panose="020B0604020202020204" pitchFamily="34" charset="0"/>
                <a:cs typeface="Arial" panose="020B0604020202020204" pitchFamily="34" charset="0"/>
              </a:rPr>
              <a:t>no mostró nada, indicándonos que g0/0 no es un puerto troncal.</a:t>
            </a:r>
          </a:p>
          <a:p>
            <a:pPr marL="285750" indent="0" algn="just">
              <a:lnSpc>
                <a:spcPct val="150000"/>
              </a:lnSpc>
              <a:spcBef>
                <a:spcPts val="0"/>
              </a:spcBef>
            </a:pPr>
            <a:r>
              <a:rPr lang="es-ES" sz="1600" b="1" dirty="0">
                <a:solidFill>
                  <a:schemeClr val="accent6">
                    <a:lumMod val="75000"/>
                  </a:schemeClr>
                </a:solidFill>
                <a:latin typeface="Arial" panose="020B0604020202020204" pitchFamily="34" charset="0"/>
                <a:cs typeface="Arial" panose="020B0604020202020204" pitchFamily="34" charset="0"/>
              </a:rPr>
              <a:t>show interfaces g0/0 </a:t>
            </a:r>
            <a:r>
              <a:rPr lang="es-ES" sz="1600" b="1" dirty="0" err="1">
                <a:solidFill>
                  <a:schemeClr val="accent6">
                    <a:lumMod val="75000"/>
                  </a:schemeClr>
                </a:solidFill>
                <a:latin typeface="Arial" panose="020B0604020202020204" pitchFamily="34" charset="0"/>
                <a:cs typeface="Arial" panose="020B0604020202020204" pitchFamily="34" charset="0"/>
              </a:rPr>
              <a:t>trunk</a:t>
            </a:r>
            <a:r>
              <a:rPr lang="es-ES" sz="1600" b="1" dirty="0">
                <a:solidFill>
                  <a:schemeClr val="accent6">
                    <a:lumMod val="75000"/>
                  </a:schemeClr>
                </a:solidFill>
                <a:latin typeface="Arial" panose="020B0604020202020204" pitchFamily="34" charset="0"/>
                <a:cs typeface="Arial" panose="020B0604020202020204" pitchFamily="34" charset="0"/>
              </a:rPr>
              <a:t> </a:t>
            </a:r>
            <a:r>
              <a:rPr lang="es-ES" sz="1600" dirty="0">
                <a:solidFill>
                  <a:schemeClr val="tx1"/>
                </a:solidFill>
                <a:latin typeface="Arial" panose="020B0604020202020204" pitchFamily="34" charset="0"/>
                <a:cs typeface="Arial" panose="020B0604020202020204" pitchFamily="34" charset="0"/>
              </a:rPr>
              <a:t>nota que el estado no es troncal.</a:t>
            </a:r>
            <a:endParaRPr lang="en-US" sz="1800" dirty="0">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a:solidFill>
                  <a:schemeClr val="accent4">
                    <a:lumMod val="50000"/>
                  </a:schemeClr>
                </a:solidFill>
                <a:effectLst>
                  <a:outerShdw blurRad="38100" dist="38100" dir="2700000" algn="tl">
                    <a:srgbClr val="C0C0C0"/>
                  </a:outerShdw>
                </a:effectLst>
                <a:latin typeface="Dom Casual" charset="0"/>
              </a:rPr>
              <a:t>Teléfonos IP / VLANs de voz</a:t>
            </a:r>
          </a:p>
          <a:p>
            <a:pPr>
              <a:spcBef>
                <a:spcPts val="0"/>
              </a:spcBef>
            </a:pPr>
            <a:r>
              <a:rPr lang="es-ES_tradnl" altLang="es-MX" sz="1800" b="1">
                <a:solidFill>
                  <a:schemeClr val="accent3">
                    <a:lumMod val="75000"/>
                  </a:schemeClr>
                </a:solidFill>
                <a:latin typeface="Dom Casual" charset="0"/>
              </a:rPr>
              <a:t>Quality of service (QoS)</a:t>
            </a:r>
            <a:endParaRPr lang="es-ES_tradnl" altLang="es-MX" sz="1800" b="1" dirty="0">
              <a:solidFill>
                <a:schemeClr val="accent3">
                  <a:lumMod val="75000"/>
                </a:schemeClr>
              </a:solidFill>
              <a:latin typeface="Dom Casual" charset="0"/>
            </a:endParaRPr>
          </a:p>
        </p:txBody>
      </p:sp>
      <p:pic>
        <p:nvPicPr>
          <p:cNvPr id="15" name="Imagen 14">
            <a:extLst>
              <a:ext uri="{FF2B5EF4-FFF2-40B4-BE49-F238E27FC236}">
                <a16:creationId xmlns:a16="http://schemas.microsoft.com/office/drawing/2014/main" id="{679B0AA9-AA21-2B3C-9561-E2A1D0689292}"/>
              </a:ext>
            </a:extLst>
          </p:cNvPr>
          <p:cNvPicPr>
            <a:picLocks noChangeAspect="1"/>
          </p:cNvPicPr>
          <p:nvPr/>
        </p:nvPicPr>
        <p:blipFill>
          <a:blip r:embed="rId3"/>
          <a:stretch>
            <a:fillRect/>
          </a:stretch>
        </p:blipFill>
        <p:spPr>
          <a:xfrm>
            <a:off x="742950" y="3212976"/>
            <a:ext cx="7372350" cy="2933700"/>
          </a:xfrm>
          <a:prstGeom prst="rect">
            <a:avLst/>
          </a:prstGeom>
        </p:spPr>
      </p:pic>
    </p:spTree>
    <p:extLst>
      <p:ext uri="{BB962C8B-B14F-4D97-AF65-F5344CB8AC3E}">
        <p14:creationId xmlns:p14="http://schemas.microsoft.com/office/powerpoint/2010/main" val="908050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314536" y="1265782"/>
            <a:ext cx="8514928" cy="1656184"/>
          </a:xfrm>
        </p:spPr>
        <p:txBody>
          <a:bodyPr/>
          <a:lstStyle/>
          <a:p>
            <a:pPr marL="285750" indent="0" algn="just">
              <a:lnSpc>
                <a:spcPct val="150000"/>
              </a:lnSpc>
              <a:spcBef>
                <a:spcPts val="0"/>
              </a:spcBef>
            </a:pPr>
            <a:r>
              <a:rPr lang="es-ES" sz="1600" dirty="0">
                <a:solidFill>
                  <a:schemeClr val="tx1"/>
                </a:solidFill>
                <a:latin typeface="Arial" panose="020B0604020202020204" pitchFamily="34" charset="0"/>
                <a:cs typeface="Arial" panose="020B0604020202020204" pitchFamily="34" charset="0"/>
              </a:rPr>
              <a:t>Ahora, puede notar que dice "</a:t>
            </a:r>
            <a:r>
              <a:rPr lang="es-ES" sz="1600" dirty="0" err="1">
                <a:solidFill>
                  <a:schemeClr val="tx1"/>
                </a:solidFill>
                <a:latin typeface="Arial" panose="020B0604020202020204" pitchFamily="34" charset="0"/>
                <a:cs typeface="Arial" panose="020B0604020202020204" pitchFamily="34" charset="0"/>
              </a:rPr>
              <a:t>vlans</a:t>
            </a:r>
            <a:r>
              <a:rPr lang="es-ES" sz="1600" dirty="0">
                <a:solidFill>
                  <a:schemeClr val="tx1"/>
                </a:solidFill>
                <a:latin typeface="Arial" panose="020B0604020202020204" pitchFamily="34" charset="0"/>
                <a:cs typeface="Arial" panose="020B0604020202020204" pitchFamily="34" charset="0"/>
              </a:rPr>
              <a:t> permitidos en el troncal" aquí, pero siempre dice eso en este comando, incluso si no es un troncal. </a:t>
            </a:r>
            <a:endParaRPr lang="en-US" sz="1800" dirty="0">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a:solidFill>
                  <a:schemeClr val="accent4">
                    <a:lumMod val="50000"/>
                  </a:schemeClr>
                </a:solidFill>
                <a:effectLst>
                  <a:outerShdw blurRad="38100" dist="38100" dir="2700000" algn="tl">
                    <a:srgbClr val="C0C0C0"/>
                  </a:outerShdw>
                </a:effectLst>
                <a:latin typeface="Dom Casual" charset="0"/>
              </a:rPr>
              <a:t>Teléfonos IP / VLANs de voz</a:t>
            </a:r>
          </a:p>
          <a:p>
            <a:pPr>
              <a:spcBef>
                <a:spcPts val="0"/>
              </a:spcBef>
            </a:pPr>
            <a:r>
              <a:rPr lang="es-ES_tradnl" altLang="es-MX" sz="1800" b="1">
                <a:solidFill>
                  <a:schemeClr val="accent3">
                    <a:lumMod val="75000"/>
                  </a:schemeClr>
                </a:solidFill>
                <a:latin typeface="Dom Casual" charset="0"/>
              </a:rPr>
              <a:t>Quality of service (QoS)</a:t>
            </a:r>
            <a:endParaRPr lang="es-ES_tradnl" altLang="es-MX" sz="1800" b="1" dirty="0">
              <a:solidFill>
                <a:schemeClr val="accent3">
                  <a:lumMod val="75000"/>
                </a:schemeClr>
              </a:solidFill>
              <a:latin typeface="Dom Casual" charset="0"/>
            </a:endParaRPr>
          </a:p>
        </p:txBody>
      </p:sp>
      <p:pic>
        <p:nvPicPr>
          <p:cNvPr id="5" name="Imagen 4">
            <a:extLst>
              <a:ext uri="{FF2B5EF4-FFF2-40B4-BE49-F238E27FC236}">
                <a16:creationId xmlns:a16="http://schemas.microsoft.com/office/drawing/2014/main" id="{0203FA97-73F6-FE60-E744-43A667704674}"/>
              </a:ext>
            </a:extLst>
          </p:cNvPr>
          <p:cNvPicPr>
            <a:picLocks noChangeAspect="1"/>
          </p:cNvPicPr>
          <p:nvPr/>
        </p:nvPicPr>
        <p:blipFill>
          <a:blip r:embed="rId3"/>
          <a:stretch>
            <a:fillRect/>
          </a:stretch>
        </p:blipFill>
        <p:spPr>
          <a:xfrm>
            <a:off x="914400" y="2152650"/>
            <a:ext cx="7315200" cy="2552700"/>
          </a:xfrm>
          <a:prstGeom prst="rect">
            <a:avLst/>
          </a:prstGeom>
        </p:spPr>
      </p:pic>
      <p:pic>
        <p:nvPicPr>
          <p:cNvPr id="6" name="Imagen 5">
            <a:extLst>
              <a:ext uri="{FF2B5EF4-FFF2-40B4-BE49-F238E27FC236}">
                <a16:creationId xmlns:a16="http://schemas.microsoft.com/office/drawing/2014/main" id="{8C0371AA-1882-C28D-4AE8-896382253107}"/>
              </a:ext>
            </a:extLst>
          </p:cNvPr>
          <p:cNvPicPr>
            <a:picLocks noChangeAspect="1"/>
          </p:cNvPicPr>
          <p:nvPr/>
        </p:nvPicPr>
        <p:blipFill>
          <a:blip r:embed="rId4"/>
          <a:stretch>
            <a:fillRect/>
          </a:stretch>
        </p:blipFill>
        <p:spPr>
          <a:xfrm>
            <a:off x="0" y="5897105"/>
            <a:ext cx="9144000" cy="960895"/>
          </a:xfrm>
          <a:prstGeom prst="rect">
            <a:avLst/>
          </a:prstGeom>
        </p:spPr>
      </p:pic>
    </p:spTree>
    <p:extLst>
      <p:ext uri="{BB962C8B-B14F-4D97-AF65-F5344CB8AC3E}">
        <p14:creationId xmlns:p14="http://schemas.microsoft.com/office/powerpoint/2010/main" val="6284359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F02BE3E0-892D-1E80-6E8C-1467038F92B1}"/>
              </a:ext>
            </a:extLst>
          </p:cNvPr>
          <p:cNvPicPr>
            <a:picLocks noChangeAspect="1"/>
          </p:cNvPicPr>
          <p:nvPr/>
        </p:nvPicPr>
        <p:blipFill>
          <a:blip r:embed="rId3"/>
          <a:stretch>
            <a:fillRect/>
          </a:stretch>
        </p:blipFill>
        <p:spPr>
          <a:xfrm>
            <a:off x="3773" y="3769468"/>
            <a:ext cx="9144000" cy="3088532"/>
          </a:xfrm>
          <a:prstGeom prst="rect">
            <a:avLst/>
          </a:prstGeom>
        </p:spPr>
      </p:pic>
      <p:pic>
        <p:nvPicPr>
          <p:cNvPr id="5" name="Imagen 4" descr="Un celular en la mano&#10;&#10;Descripción generada automáticamente">
            <a:extLst>
              <a:ext uri="{FF2B5EF4-FFF2-40B4-BE49-F238E27FC236}">
                <a16:creationId xmlns:a16="http://schemas.microsoft.com/office/drawing/2014/main" id="{92DB425C-08D1-04DE-C9C9-4961B131EF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75026" y="1772816"/>
            <a:ext cx="2952328" cy="2840140"/>
          </a:xfrm>
          <a:prstGeom prst="rect">
            <a:avLst/>
          </a:prstGeom>
        </p:spPr>
      </p:pic>
      <p:sp>
        <p:nvSpPr>
          <p:cNvPr id="2" name="Content Placeholder 1"/>
          <p:cNvSpPr>
            <a:spLocks noGrp="1"/>
          </p:cNvSpPr>
          <p:nvPr>
            <p:ph idx="1"/>
          </p:nvPr>
        </p:nvSpPr>
        <p:spPr>
          <a:xfrm>
            <a:off x="262819" y="2037359"/>
            <a:ext cx="5616624" cy="1440160"/>
          </a:xfrm>
        </p:spPr>
        <p:txBody>
          <a:bodyPr/>
          <a:lstStyle/>
          <a:p>
            <a:pPr indent="0" algn="just">
              <a:lnSpc>
                <a:spcPct val="150000"/>
              </a:lnSpc>
              <a:spcBef>
                <a:spcPts val="0"/>
              </a:spcBef>
            </a:pPr>
            <a:r>
              <a:rPr lang="es-ES" sz="1800" dirty="0">
                <a:solidFill>
                  <a:srgbClr val="000000"/>
                </a:solidFill>
                <a:latin typeface="Arial" panose="020B0604020202020204" pitchFamily="34" charset="0"/>
                <a:cs typeface="Arial" panose="020B0604020202020204" pitchFamily="34" charset="0"/>
              </a:rPr>
              <a:t>En lugar de usar un puerto del switch individual para cada PC y cada teléfono IP.</a:t>
            </a:r>
            <a:endParaRPr lang="en-US" sz="1800" dirty="0">
              <a:solidFill>
                <a:schemeClr val="accent6">
                  <a:lumMod val="75000"/>
                </a:schemeClr>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a:solidFill>
                  <a:schemeClr val="accent4">
                    <a:lumMod val="50000"/>
                  </a:schemeClr>
                </a:solidFill>
                <a:effectLst>
                  <a:outerShdw blurRad="38100" dist="38100" dir="2700000" algn="tl">
                    <a:srgbClr val="C0C0C0"/>
                  </a:outerShdw>
                </a:effectLst>
                <a:latin typeface="Dom Casual" charset="0"/>
              </a:rPr>
              <a:t>Teléfonos IP /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VLANs</a:t>
            </a:r>
            <a:r>
              <a:rPr lang="es-ES_tradnl" altLang="es-MX" sz="3200" b="1" dirty="0">
                <a:solidFill>
                  <a:schemeClr val="accent4">
                    <a:lumMod val="50000"/>
                  </a:schemeClr>
                </a:solidFill>
                <a:effectLst>
                  <a:outerShdw blurRad="38100" dist="38100" dir="2700000" algn="tl">
                    <a:srgbClr val="C0C0C0"/>
                  </a:outerShdw>
                </a:effectLst>
                <a:latin typeface="Dom Casual" charset="0"/>
              </a:rPr>
              <a:t> de voz</a:t>
            </a:r>
          </a:p>
          <a:p>
            <a:pPr>
              <a:spcBef>
                <a:spcPts val="0"/>
              </a:spcBef>
            </a:pPr>
            <a:r>
              <a:rPr lang="es-ES_tradnl" altLang="es-MX" sz="1800" b="1" dirty="0" err="1">
                <a:solidFill>
                  <a:schemeClr val="accent3">
                    <a:lumMod val="75000"/>
                  </a:schemeClr>
                </a:solidFill>
                <a:latin typeface="Dom Casual" charset="0"/>
              </a:rPr>
              <a:t>Quality</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of</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service</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QoS</a:t>
            </a:r>
            <a:r>
              <a:rPr lang="es-ES_tradnl" altLang="es-MX" sz="1800" b="1" dirty="0">
                <a:solidFill>
                  <a:schemeClr val="accent3">
                    <a:lumMod val="75000"/>
                  </a:schemeClr>
                </a:solidFill>
                <a:latin typeface="Dom Casual" charset="0"/>
              </a:rPr>
              <a:t>)</a:t>
            </a:r>
          </a:p>
        </p:txBody>
      </p:sp>
    </p:spTree>
    <p:extLst>
      <p:ext uri="{BB962C8B-B14F-4D97-AF65-F5344CB8AC3E}">
        <p14:creationId xmlns:p14="http://schemas.microsoft.com/office/powerpoint/2010/main" val="1964279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1520" y="1628800"/>
            <a:ext cx="4464496" cy="3960440"/>
          </a:xfrm>
        </p:spPr>
        <p:txBody>
          <a:bodyPr/>
          <a:lstStyle/>
          <a:p>
            <a:pPr marL="571440" indent="-285750" algn="just">
              <a:lnSpc>
                <a:spcPct val="150000"/>
              </a:lnSpc>
              <a:spcBef>
                <a:spcPts val="0"/>
              </a:spcBef>
              <a:buFont typeface="Arial" panose="020B0604020202020204" pitchFamily="34" charset="0"/>
              <a:buChar char="•"/>
            </a:pPr>
            <a:r>
              <a:rPr lang="es-ES" sz="1800" dirty="0" err="1">
                <a:solidFill>
                  <a:srgbClr val="000000"/>
                </a:solidFill>
                <a:latin typeface="Arial" panose="020B0604020202020204" pitchFamily="34" charset="0"/>
                <a:cs typeface="Arial" panose="020B0604020202020204" pitchFamily="34" charset="0"/>
              </a:rPr>
              <a:t>QoS</a:t>
            </a:r>
            <a:r>
              <a:rPr lang="es-ES" sz="1800" dirty="0">
                <a:solidFill>
                  <a:srgbClr val="000000"/>
                </a:solidFill>
                <a:latin typeface="Arial" panose="020B0604020202020204" pitchFamily="34" charset="0"/>
                <a:cs typeface="Arial" panose="020B0604020202020204" pitchFamily="34" charset="0"/>
              </a:rPr>
              <a:t> se usa para </a:t>
            </a:r>
            <a:r>
              <a:rPr lang="es-ES" sz="1800" b="1" dirty="0">
                <a:solidFill>
                  <a:schemeClr val="accent6">
                    <a:lumMod val="75000"/>
                  </a:schemeClr>
                </a:solidFill>
                <a:latin typeface="Arial" panose="020B0604020202020204" pitchFamily="34" charset="0"/>
                <a:cs typeface="Arial" panose="020B0604020202020204" pitchFamily="34" charset="0"/>
              </a:rPr>
              <a:t>dar prioridad a ciertos tipos de tráfico de red y para minimizar la demora y la pérdida de paquetes</a:t>
            </a:r>
            <a:r>
              <a:rPr lang="es-ES" sz="1800" dirty="0">
                <a:solidFill>
                  <a:srgbClr val="000000"/>
                </a:solidFill>
                <a:latin typeface="Arial" panose="020B0604020202020204" pitchFamily="34" charset="0"/>
                <a:cs typeface="Arial" panose="020B0604020202020204" pitchFamily="34" charset="0"/>
              </a:rPr>
              <a:t>. </a:t>
            </a:r>
          </a:p>
          <a:p>
            <a:pPr marL="571440" indent="-285750" algn="just">
              <a:lnSpc>
                <a:spcPct val="150000"/>
              </a:lnSpc>
              <a:spcBef>
                <a:spcPts val="0"/>
              </a:spcBef>
              <a:buFont typeface="Arial" panose="020B0604020202020204" pitchFamily="34" charset="0"/>
              <a:buChar char="•"/>
            </a:pPr>
            <a:r>
              <a:rPr lang="es-ES" sz="1800" dirty="0" err="1">
                <a:solidFill>
                  <a:srgbClr val="000000"/>
                </a:solidFill>
                <a:latin typeface="Arial" panose="020B0604020202020204" pitchFamily="34" charset="0"/>
                <a:cs typeface="Arial" panose="020B0604020202020204" pitchFamily="34" charset="0"/>
              </a:rPr>
              <a:t>QoS</a:t>
            </a:r>
            <a:r>
              <a:rPr lang="es-ES" sz="1800" dirty="0">
                <a:solidFill>
                  <a:srgbClr val="000000"/>
                </a:solidFill>
                <a:latin typeface="Arial" panose="020B0604020202020204" pitchFamily="34" charset="0"/>
                <a:cs typeface="Arial" panose="020B0604020202020204" pitchFamily="34" charset="0"/>
              </a:rPr>
              <a:t> a menudo se usa para </a:t>
            </a:r>
            <a:r>
              <a:rPr lang="es-ES" sz="1800" b="1" dirty="0">
                <a:solidFill>
                  <a:schemeClr val="accent6">
                    <a:lumMod val="75000"/>
                  </a:schemeClr>
                </a:solidFill>
                <a:latin typeface="Arial" panose="020B0604020202020204" pitchFamily="34" charset="0"/>
                <a:cs typeface="Arial" panose="020B0604020202020204" pitchFamily="34" charset="0"/>
              </a:rPr>
              <a:t>priorizar el tráfico de voz sobre IP </a:t>
            </a:r>
            <a:r>
              <a:rPr lang="es-ES" sz="1800" dirty="0">
                <a:solidFill>
                  <a:srgbClr val="000000"/>
                </a:solidFill>
                <a:latin typeface="Arial" panose="020B0604020202020204" pitchFamily="34" charset="0"/>
                <a:cs typeface="Arial" panose="020B0604020202020204" pitchFamily="34" charset="0"/>
              </a:rPr>
              <a:t>desde teléfonos IP para garantizar que la calidad de audio sea aceptable.</a:t>
            </a:r>
            <a:endParaRPr lang="en-US" sz="1800" dirty="0">
              <a:solidFill>
                <a:srgbClr val="000000"/>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E00053A9-C954-D220-8547-5064D8450A0C}"/>
              </a:ext>
            </a:extLst>
          </p:cNvPr>
          <p:cNvSpPr txBox="1">
            <a:spLocks noChangeArrowheads="1"/>
          </p:cNvSpPr>
          <p:nvPr/>
        </p:nvSpPr>
        <p:spPr bwMode="auto">
          <a:xfrm>
            <a:off x="1028700" y="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br>
              <a:rPr lang="es-ES_tradnl" altLang="es-MX" sz="3200" b="1" dirty="0">
                <a:solidFill>
                  <a:schemeClr val="accent4">
                    <a:lumMod val="50000"/>
                  </a:schemeClr>
                </a:solidFill>
                <a:effectLst>
                  <a:outerShdw blurRad="38100" dist="38100" dir="2700000" algn="tl">
                    <a:srgbClr val="C0C0C0"/>
                  </a:outerShdw>
                </a:effectLst>
                <a:latin typeface="Dom Casual" charset="0"/>
              </a:rPr>
            </a:br>
            <a:r>
              <a:rPr lang="es-ES_tradnl" altLang="es-MX" sz="2200" b="1" dirty="0">
                <a:solidFill>
                  <a:schemeClr val="accent3">
                    <a:lumMod val="75000"/>
                  </a:schemeClr>
                </a:solidFill>
                <a:latin typeface="Arial" panose="020B0604020202020204" pitchFamily="34" charset="0"/>
              </a:rPr>
              <a:t>Calidad del servicio</a:t>
            </a:r>
            <a:endParaRPr lang="es-ES_tradnl" altLang="es-MX" sz="2200" b="1" dirty="0">
              <a:solidFill>
                <a:schemeClr val="accent3">
                  <a:lumMod val="75000"/>
                </a:schemeClr>
              </a:solidFill>
              <a:effectLst>
                <a:outerShdw blurRad="38100" dist="38100" dir="2700000" algn="tl">
                  <a:srgbClr val="C0C0C0"/>
                </a:outerShdw>
              </a:effectLst>
              <a:latin typeface="Dom Casual" charset="0"/>
            </a:endParaRPr>
          </a:p>
        </p:txBody>
      </p:sp>
      <p:pic>
        <p:nvPicPr>
          <p:cNvPr id="6" name="Imagen 5" descr="Gráfico, Gráfico de burbujas&#10;&#10;Descripción generada automáticamente">
            <a:extLst>
              <a:ext uri="{FF2B5EF4-FFF2-40B4-BE49-F238E27FC236}">
                <a16:creationId xmlns:a16="http://schemas.microsoft.com/office/drawing/2014/main" id="{5C3DBB10-C79F-24F0-F575-8F7040645B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48064" y="2096852"/>
            <a:ext cx="3217379" cy="3024336"/>
          </a:xfrm>
          <a:prstGeom prst="rect">
            <a:avLst/>
          </a:prstGeom>
        </p:spPr>
      </p:pic>
    </p:spTree>
    <p:extLst>
      <p:ext uri="{BB962C8B-B14F-4D97-AF65-F5344CB8AC3E}">
        <p14:creationId xmlns:p14="http://schemas.microsoft.com/office/powerpoint/2010/main" val="15868758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539552" y="1484783"/>
            <a:ext cx="5472608" cy="1944217"/>
          </a:xfrm>
        </p:spPr>
        <p:txBody>
          <a:bodyPr/>
          <a:lstStyle/>
          <a:p>
            <a:pPr marL="571440" indent="-285750" algn="just">
              <a:lnSpc>
                <a:spcPct val="150000"/>
              </a:lnSpc>
              <a:spcBef>
                <a:spcPts val="0"/>
              </a:spcBef>
              <a:buFont typeface="Arial" panose="020B0604020202020204" pitchFamily="34" charset="0"/>
              <a:buChar char="•"/>
            </a:pPr>
            <a:r>
              <a:rPr lang="es-ES" sz="1800" dirty="0">
                <a:solidFill>
                  <a:srgbClr val="000000"/>
                </a:solidFill>
                <a:latin typeface="Arial" panose="020B0604020202020204" pitchFamily="34" charset="0"/>
                <a:cs typeface="Arial" panose="020B0604020202020204" pitchFamily="34" charset="0"/>
              </a:rPr>
              <a:t>Podemos tomar estas tres PC y conectarlas a los teléfonos IP. </a:t>
            </a:r>
          </a:p>
          <a:p>
            <a:pPr marL="571440" indent="-285750" algn="just">
              <a:lnSpc>
                <a:spcPct val="150000"/>
              </a:lnSpc>
              <a:spcBef>
                <a:spcPts val="0"/>
              </a:spcBef>
              <a:buFont typeface="Arial" panose="020B0604020202020204" pitchFamily="34" charset="0"/>
              <a:buChar char="•"/>
            </a:pPr>
            <a:r>
              <a:rPr lang="es-ES" sz="1800" dirty="0">
                <a:solidFill>
                  <a:srgbClr val="000000"/>
                </a:solidFill>
                <a:latin typeface="Arial" panose="020B0604020202020204" pitchFamily="34" charset="0"/>
                <a:cs typeface="Arial" panose="020B0604020202020204" pitchFamily="34" charset="0"/>
              </a:rPr>
              <a:t>En lugar de usar seis puertos del switch, ahora usamos solo tres. </a:t>
            </a:r>
            <a:endParaRPr lang="en-US" sz="1800" dirty="0">
              <a:solidFill>
                <a:schemeClr val="accent6">
                  <a:lumMod val="75000"/>
                </a:schemeClr>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a:solidFill>
                  <a:schemeClr val="accent4">
                    <a:lumMod val="50000"/>
                  </a:schemeClr>
                </a:solidFill>
                <a:effectLst>
                  <a:outerShdw blurRad="38100" dist="38100" dir="2700000" algn="tl">
                    <a:srgbClr val="C0C0C0"/>
                  </a:outerShdw>
                </a:effectLst>
                <a:latin typeface="Dom Casual" charset="0"/>
              </a:rPr>
              <a:t>Teléfonos IP /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VLANs</a:t>
            </a:r>
            <a:r>
              <a:rPr lang="es-ES_tradnl" altLang="es-MX" sz="3200" b="1" dirty="0">
                <a:solidFill>
                  <a:schemeClr val="accent4">
                    <a:lumMod val="50000"/>
                  </a:schemeClr>
                </a:solidFill>
                <a:effectLst>
                  <a:outerShdw blurRad="38100" dist="38100" dir="2700000" algn="tl">
                    <a:srgbClr val="C0C0C0"/>
                  </a:outerShdw>
                </a:effectLst>
                <a:latin typeface="Dom Casual" charset="0"/>
              </a:rPr>
              <a:t> de voz</a:t>
            </a:r>
          </a:p>
          <a:p>
            <a:pPr>
              <a:spcBef>
                <a:spcPts val="0"/>
              </a:spcBef>
            </a:pPr>
            <a:r>
              <a:rPr lang="es-ES_tradnl" altLang="es-MX" sz="1800" b="1" dirty="0" err="1">
                <a:solidFill>
                  <a:schemeClr val="accent3">
                    <a:lumMod val="75000"/>
                  </a:schemeClr>
                </a:solidFill>
                <a:latin typeface="Dom Casual" charset="0"/>
              </a:rPr>
              <a:t>Quality</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of</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service</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QoS</a:t>
            </a:r>
            <a:r>
              <a:rPr lang="es-ES_tradnl" altLang="es-MX" sz="1800" b="1" dirty="0">
                <a:solidFill>
                  <a:schemeClr val="accent3">
                    <a:lumMod val="75000"/>
                  </a:schemeClr>
                </a:solidFill>
                <a:latin typeface="Dom Casual" charset="0"/>
              </a:rPr>
              <a:t>)</a:t>
            </a:r>
          </a:p>
        </p:txBody>
      </p:sp>
      <p:pic>
        <p:nvPicPr>
          <p:cNvPr id="7" name="Imagen 6">
            <a:extLst>
              <a:ext uri="{FF2B5EF4-FFF2-40B4-BE49-F238E27FC236}">
                <a16:creationId xmlns:a16="http://schemas.microsoft.com/office/drawing/2014/main" id="{7501AB23-C32A-0DAF-BC1F-54EA49BE7976}"/>
              </a:ext>
            </a:extLst>
          </p:cNvPr>
          <p:cNvPicPr>
            <a:picLocks noChangeAspect="1"/>
          </p:cNvPicPr>
          <p:nvPr/>
        </p:nvPicPr>
        <p:blipFill>
          <a:blip r:embed="rId3"/>
          <a:stretch>
            <a:fillRect/>
          </a:stretch>
        </p:blipFill>
        <p:spPr>
          <a:xfrm>
            <a:off x="0" y="4091865"/>
            <a:ext cx="9144000" cy="2799184"/>
          </a:xfrm>
          <a:prstGeom prst="rect">
            <a:avLst/>
          </a:prstGeom>
        </p:spPr>
      </p:pic>
      <p:pic>
        <p:nvPicPr>
          <p:cNvPr id="5" name="Imagen 4" descr="Un celular en la mano&#10;&#10;Descripción generada automáticamente">
            <a:extLst>
              <a:ext uri="{FF2B5EF4-FFF2-40B4-BE49-F238E27FC236}">
                <a16:creationId xmlns:a16="http://schemas.microsoft.com/office/drawing/2014/main" id="{92DB425C-08D1-04DE-C9C9-4961B131EF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28184" y="1628800"/>
            <a:ext cx="2952328" cy="2840140"/>
          </a:xfrm>
          <a:prstGeom prst="rect">
            <a:avLst/>
          </a:prstGeom>
        </p:spPr>
      </p:pic>
    </p:spTree>
    <p:extLst>
      <p:ext uri="{BB962C8B-B14F-4D97-AF65-F5344CB8AC3E}">
        <p14:creationId xmlns:p14="http://schemas.microsoft.com/office/powerpoint/2010/main" val="324897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2395" y="1628800"/>
            <a:ext cx="5857758" cy="2232248"/>
          </a:xfrm>
        </p:spPr>
        <p:txBody>
          <a:bodyPr/>
          <a:lstStyle/>
          <a:p>
            <a:pPr marL="571440" indent="-285750" algn="just">
              <a:lnSpc>
                <a:spcPct val="150000"/>
              </a:lnSpc>
              <a:spcBef>
                <a:spcPts val="0"/>
              </a:spcBef>
              <a:buFont typeface="Arial" panose="020B0604020202020204" pitchFamily="34" charset="0"/>
              <a:buChar char="•"/>
            </a:pPr>
            <a:r>
              <a:rPr lang="es-ES" sz="1800" dirty="0">
                <a:solidFill>
                  <a:srgbClr val="000000"/>
                </a:solidFill>
                <a:latin typeface="Arial" panose="020B0604020202020204" pitchFamily="34" charset="0"/>
                <a:cs typeface="Arial" panose="020B0604020202020204" pitchFamily="34" charset="0"/>
              </a:rPr>
              <a:t>Configuramos </a:t>
            </a:r>
            <a:r>
              <a:rPr lang="es-ES" sz="1800" b="1" dirty="0" err="1">
                <a:solidFill>
                  <a:srgbClr val="FF0000"/>
                </a:solidFill>
                <a:latin typeface="Arial" panose="020B0604020202020204" pitchFamily="34" charset="0"/>
                <a:cs typeface="Arial" panose="020B0604020202020204" pitchFamily="34" charset="0"/>
              </a:rPr>
              <a:t>switchport</a:t>
            </a:r>
            <a:r>
              <a:rPr lang="es-ES" sz="1800" b="1" dirty="0">
                <a:solidFill>
                  <a:srgbClr val="FF0000"/>
                </a:solidFill>
                <a:latin typeface="Arial" panose="020B0604020202020204" pitchFamily="34" charset="0"/>
                <a:cs typeface="Arial" panose="020B0604020202020204" pitchFamily="34" charset="0"/>
              </a:rPr>
              <a:t> </a:t>
            </a:r>
            <a:r>
              <a:rPr lang="es-ES" sz="1800" b="1" dirty="0" err="1">
                <a:solidFill>
                  <a:srgbClr val="FF0000"/>
                </a:solidFill>
                <a:latin typeface="Arial" panose="020B0604020202020204" pitchFamily="34" charset="0"/>
                <a:cs typeface="Arial" panose="020B0604020202020204" pitchFamily="34" charset="0"/>
              </a:rPr>
              <a:t>access</a:t>
            </a:r>
            <a:r>
              <a:rPr lang="es-ES" sz="1800" b="1" dirty="0">
                <a:solidFill>
                  <a:srgbClr val="FF0000"/>
                </a:solidFill>
                <a:latin typeface="Arial" panose="020B0604020202020204" pitchFamily="34" charset="0"/>
                <a:cs typeface="Arial" panose="020B0604020202020204" pitchFamily="34" charset="0"/>
              </a:rPr>
              <a:t> </a:t>
            </a:r>
            <a:r>
              <a:rPr lang="es-ES" sz="1800" b="1" dirty="0" err="1">
                <a:solidFill>
                  <a:srgbClr val="FF0000"/>
                </a:solidFill>
                <a:latin typeface="Arial" panose="020B0604020202020204" pitchFamily="34" charset="0"/>
                <a:cs typeface="Arial" panose="020B0604020202020204" pitchFamily="34" charset="0"/>
              </a:rPr>
              <a:t>vlan</a:t>
            </a:r>
            <a:r>
              <a:rPr lang="es-ES" sz="1800" b="1" dirty="0">
                <a:solidFill>
                  <a:srgbClr val="FF0000"/>
                </a:solidFill>
                <a:latin typeface="Arial" panose="020B0604020202020204" pitchFamily="34" charset="0"/>
                <a:cs typeface="Arial" panose="020B0604020202020204" pitchFamily="34" charset="0"/>
              </a:rPr>
              <a:t> 10 </a:t>
            </a:r>
            <a:r>
              <a:rPr lang="es-ES" sz="1800" dirty="0">
                <a:solidFill>
                  <a:srgbClr val="000000"/>
                </a:solidFill>
                <a:latin typeface="Arial" panose="020B0604020202020204" pitchFamily="34" charset="0"/>
                <a:cs typeface="Arial" panose="020B0604020202020204" pitchFamily="34" charset="0"/>
              </a:rPr>
              <a:t>para las </a:t>
            </a:r>
            <a:r>
              <a:rPr lang="es-ES" sz="1800" dirty="0" err="1">
                <a:solidFill>
                  <a:srgbClr val="000000"/>
                </a:solidFill>
                <a:latin typeface="Arial" panose="020B0604020202020204" pitchFamily="34" charset="0"/>
                <a:cs typeface="Arial" panose="020B0604020202020204" pitchFamily="34" charset="0"/>
              </a:rPr>
              <a:t>PCs</a:t>
            </a:r>
            <a:r>
              <a:rPr lang="es-ES" sz="1800" dirty="0">
                <a:solidFill>
                  <a:srgbClr val="000000"/>
                </a:solidFill>
                <a:latin typeface="Arial" panose="020B0604020202020204" pitchFamily="34" charset="0"/>
                <a:cs typeface="Arial" panose="020B0604020202020204" pitchFamily="34" charset="0"/>
              </a:rPr>
              <a:t>.</a:t>
            </a:r>
          </a:p>
          <a:p>
            <a:pPr marL="571440" indent="-285750" algn="just">
              <a:lnSpc>
                <a:spcPct val="150000"/>
              </a:lnSpc>
              <a:spcBef>
                <a:spcPts val="0"/>
              </a:spcBef>
              <a:buFont typeface="Arial" panose="020B0604020202020204" pitchFamily="34" charset="0"/>
              <a:buChar char="•"/>
            </a:pPr>
            <a:r>
              <a:rPr lang="es-ES" sz="1800" dirty="0">
                <a:solidFill>
                  <a:srgbClr val="000000"/>
                </a:solidFill>
                <a:latin typeface="Arial" panose="020B0604020202020204" pitchFamily="34" charset="0"/>
                <a:cs typeface="Arial" panose="020B0604020202020204" pitchFamily="34" charset="0"/>
              </a:rPr>
              <a:t>Configuramos </a:t>
            </a:r>
            <a:r>
              <a:rPr lang="es-ES" sz="1800" b="1" dirty="0" err="1">
                <a:solidFill>
                  <a:schemeClr val="accent6">
                    <a:lumMod val="75000"/>
                  </a:schemeClr>
                </a:solidFill>
                <a:latin typeface="Arial" panose="020B0604020202020204" pitchFamily="34" charset="0"/>
                <a:cs typeface="Arial" panose="020B0604020202020204" pitchFamily="34" charset="0"/>
              </a:rPr>
              <a:t>switchport</a:t>
            </a:r>
            <a:r>
              <a:rPr lang="es-ES" sz="1800" b="1" dirty="0">
                <a:solidFill>
                  <a:schemeClr val="accent6">
                    <a:lumMod val="75000"/>
                  </a:schemeClr>
                </a:solidFill>
                <a:latin typeface="Arial" panose="020B0604020202020204" pitchFamily="34" charset="0"/>
                <a:cs typeface="Arial" panose="020B0604020202020204" pitchFamily="34" charset="0"/>
              </a:rPr>
              <a:t> </a:t>
            </a:r>
            <a:r>
              <a:rPr lang="es-ES" sz="1800" b="1" dirty="0" err="1">
                <a:solidFill>
                  <a:schemeClr val="accent6">
                    <a:lumMod val="75000"/>
                  </a:schemeClr>
                </a:solidFill>
                <a:latin typeface="Arial" panose="020B0604020202020204" pitchFamily="34" charset="0"/>
                <a:cs typeface="Arial" panose="020B0604020202020204" pitchFamily="34" charset="0"/>
              </a:rPr>
              <a:t>voice</a:t>
            </a:r>
            <a:r>
              <a:rPr lang="es-ES" sz="1800" b="1" dirty="0">
                <a:solidFill>
                  <a:schemeClr val="accent6">
                    <a:lumMod val="75000"/>
                  </a:schemeClr>
                </a:solidFill>
                <a:latin typeface="Arial" panose="020B0604020202020204" pitchFamily="34" charset="0"/>
                <a:cs typeface="Arial" panose="020B0604020202020204" pitchFamily="34" charset="0"/>
              </a:rPr>
              <a:t> </a:t>
            </a:r>
            <a:r>
              <a:rPr lang="es-ES" sz="1800" b="1" dirty="0" err="1">
                <a:solidFill>
                  <a:schemeClr val="accent6">
                    <a:lumMod val="75000"/>
                  </a:schemeClr>
                </a:solidFill>
                <a:latin typeface="Arial" panose="020B0604020202020204" pitchFamily="34" charset="0"/>
                <a:cs typeface="Arial" panose="020B0604020202020204" pitchFamily="34" charset="0"/>
              </a:rPr>
              <a:t>vlan</a:t>
            </a:r>
            <a:r>
              <a:rPr lang="es-ES" sz="1800" b="1" dirty="0">
                <a:solidFill>
                  <a:schemeClr val="accent6">
                    <a:lumMod val="75000"/>
                  </a:schemeClr>
                </a:solidFill>
                <a:latin typeface="Arial" panose="020B0604020202020204" pitchFamily="34" charset="0"/>
                <a:cs typeface="Arial" panose="020B0604020202020204" pitchFamily="34" charset="0"/>
              </a:rPr>
              <a:t> 11</a:t>
            </a:r>
            <a:r>
              <a:rPr lang="es-ES" sz="1800" dirty="0">
                <a:solidFill>
                  <a:srgbClr val="000000"/>
                </a:solidFill>
                <a:latin typeface="Arial" panose="020B0604020202020204" pitchFamily="34" charset="0"/>
                <a:cs typeface="Arial" panose="020B0604020202020204" pitchFamily="34" charset="0"/>
              </a:rPr>
              <a:t> para los teléfonos IP. </a:t>
            </a:r>
          </a:p>
          <a:p>
            <a:pPr marL="571440" indent="-285750" algn="just">
              <a:lnSpc>
                <a:spcPct val="150000"/>
              </a:lnSpc>
              <a:spcBef>
                <a:spcPts val="0"/>
              </a:spcBef>
              <a:buFont typeface="Arial" panose="020B0604020202020204" pitchFamily="34" charset="0"/>
              <a:buChar char="•"/>
            </a:pPr>
            <a:r>
              <a:rPr lang="es-ES" sz="1800" dirty="0">
                <a:solidFill>
                  <a:schemeClr val="tx1"/>
                </a:solidFill>
                <a:latin typeface="Arial" panose="020B0604020202020204" pitchFamily="34" charset="0"/>
                <a:cs typeface="Arial" panose="020B0604020202020204" pitchFamily="34" charset="0"/>
              </a:rPr>
              <a:t>Esto nos permite usar menos puertos de switch. </a:t>
            </a:r>
            <a:endParaRPr lang="en-US" sz="1800" dirty="0">
              <a:solidFill>
                <a:schemeClr val="tx1"/>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a:solidFill>
                  <a:schemeClr val="accent4">
                    <a:lumMod val="50000"/>
                  </a:schemeClr>
                </a:solidFill>
                <a:effectLst>
                  <a:outerShdw blurRad="38100" dist="38100" dir="2700000" algn="tl">
                    <a:srgbClr val="C0C0C0"/>
                  </a:outerShdw>
                </a:effectLst>
                <a:latin typeface="Dom Casual" charset="0"/>
              </a:rPr>
              <a:t>Teléfonos IP /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VLANs</a:t>
            </a:r>
            <a:r>
              <a:rPr lang="es-ES_tradnl" altLang="es-MX" sz="3200" b="1" dirty="0">
                <a:solidFill>
                  <a:schemeClr val="accent4">
                    <a:lumMod val="50000"/>
                  </a:schemeClr>
                </a:solidFill>
                <a:effectLst>
                  <a:outerShdw blurRad="38100" dist="38100" dir="2700000" algn="tl">
                    <a:srgbClr val="C0C0C0"/>
                  </a:outerShdw>
                </a:effectLst>
                <a:latin typeface="Dom Casual" charset="0"/>
              </a:rPr>
              <a:t> de voz</a:t>
            </a:r>
          </a:p>
          <a:p>
            <a:pPr>
              <a:spcBef>
                <a:spcPts val="0"/>
              </a:spcBef>
            </a:pPr>
            <a:r>
              <a:rPr lang="es-ES_tradnl" altLang="es-MX" sz="1800" b="1" dirty="0" err="1">
                <a:solidFill>
                  <a:schemeClr val="accent3">
                    <a:lumMod val="75000"/>
                  </a:schemeClr>
                </a:solidFill>
                <a:latin typeface="Dom Casual" charset="0"/>
              </a:rPr>
              <a:t>Quality</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of</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service</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QoS</a:t>
            </a:r>
            <a:r>
              <a:rPr lang="es-ES_tradnl" altLang="es-MX" sz="1800" b="1" dirty="0">
                <a:solidFill>
                  <a:schemeClr val="accent3">
                    <a:lumMod val="75000"/>
                  </a:schemeClr>
                </a:solidFill>
                <a:latin typeface="Dom Casual" charset="0"/>
              </a:rPr>
              <a:t>)</a:t>
            </a:r>
          </a:p>
        </p:txBody>
      </p:sp>
      <p:pic>
        <p:nvPicPr>
          <p:cNvPr id="6" name="Imagen 5">
            <a:extLst>
              <a:ext uri="{FF2B5EF4-FFF2-40B4-BE49-F238E27FC236}">
                <a16:creationId xmlns:a16="http://schemas.microsoft.com/office/drawing/2014/main" id="{84EDDC2D-FF48-BAA8-E6A6-56DE0B2756F7}"/>
              </a:ext>
            </a:extLst>
          </p:cNvPr>
          <p:cNvPicPr>
            <a:picLocks noChangeAspect="1"/>
          </p:cNvPicPr>
          <p:nvPr/>
        </p:nvPicPr>
        <p:blipFill>
          <a:blip r:embed="rId3"/>
          <a:stretch>
            <a:fillRect/>
          </a:stretch>
        </p:blipFill>
        <p:spPr>
          <a:xfrm>
            <a:off x="36512" y="4351663"/>
            <a:ext cx="9144000" cy="2506337"/>
          </a:xfrm>
          <a:prstGeom prst="rect">
            <a:avLst/>
          </a:prstGeom>
        </p:spPr>
      </p:pic>
      <p:pic>
        <p:nvPicPr>
          <p:cNvPr id="5" name="Imagen 4" descr="Un celular en la mano&#10;&#10;Descripción generada automáticamente">
            <a:extLst>
              <a:ext uri="{FF2B5EF4-FFF2-40B4-BE49-F238E27FC236}">
                <a16:creationId xmlns:a16="http://schemas.microsoft.com/office/drawing/2014/main" id="{92DB425C-08D1-04DE-C9C9-4961B131EF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81286" y="2008930"/>
            <a:ext cx="2952328" cy="2840140"/>
          </a:xfrm>
          <a:prstGeom prst="rect">
            <a:avLst/>
          </a:prstGeom>
        </p:spPr>
      </p:pic>
    </p:spTree>
    <p:extLst>
      <p:ext uri="{BB962C8B-B14F-4D97-AF65-F5344CB8AC3E}">
        <p14:creationId xmlns:p14="http://schemas.microsoft.com/office/powerpoint/2010/main" val="19659542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99110" y="1484783"/>
            <a:ext cx="5813049" cy="2664297"/>
          </a:xfrm>
        </p:spPr>
        <p:txBody>
          <a:bodyPr/>
          <a:lstStyle/>
          <a:p>
            <a:pPr indent="0" algn="just">
              <a:lnSpc>
                <a:spcPct val="150000"/>
              </a:lnSpc>
              <a:spcBef>
                <a:spcPts val="0"/>
              </a:spcBef>
            </a:pPr>
            <a:r>
              <a:rPr lang="es-ES" sz="1800" dirty="0">
                <a:solidFill>
                  <a:schemeClr val="tx1"/>
                </a:solidFill>
                <a:latin typeface="Arial" panose="020B0604020202020204" pitchFamily="34" charset="0"/>
                <a:cs typeface="Arial" panose="020B0604020202020204" pitchFamily="34" charset="0"/>
              </a:rPr>
              <a:t>Pero hay algo más a lo que debemos conectar para que un teléfono IP funcione. Por supuesto, al ser un dispositivo electrónico, los teléfonos IP requieren electricidad. Eso significa que debemos enchufarlos a un enchufe de pared o algún otro tomacorriente para obtener electricidad.</a:t>
            </a:r>
            <a:endParaRPr lang="en-US" sz="1800" dirty="0">
              <a:solidFill>
                <a:schemeClr val="tx1"/>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a:solidFill>
                  <a:schemeClr val="accent4">
                    <a:lumMod val="50000"/>
                  </a:schemeClr>
                </a:solidFill>
                <a:effectLst>
                  <a:outerShdw blurRad="38100" dist="38100" dir="2700000" algn="tl">
                    <a:srgbClr val="C0C0C0"/>
                  </a:outerShdw>
                </a:effectLst>
                <a:latin typeface="Dom Casual" charset="0"/>
              </a:rPr>
              <a:t>Teléfonos IP /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VLANs</a:t>
            </a:r>
            <a:r>
              <a:rPr lang="es-ES_tradnl" altLang="es-MX" sz="3200" b="1" dirty="0">
                <a:solidFill>
                  <a:schemeClr val="accent4">
                    <a:lumMod val="50000"/>
                  </a:schemeClr>
                </a:solidFill>
                <a:effectLst>
                  <a:outerShdw blurRad="38100" dist="38100" dir="2700000" algn="tl">
                    <a:srgbClr val="C0C0C0"/>
                  </a:outerShdw>
                </a:effectLst>
                <a:latin typeface="Dom Casual" charset="0"/>
              </a:rPr>
              <a:t> de voz</a:t>
            </a:r>
          </a:p>
          <a:p>
            <a:pPr>
              <a:spcBef>
                <a:spcPts val="0"/>
              </a:spcBef>
            </a:pPr>
            <a:r>
              <a:rPr lang="es-ES_tradnl" altLang="es-MX" sz="1800" b="1" dirty="0" err="1">
                <a:solidFill>
                  <a:schemeClr val="accent3">
                    <a:lumMod val="75000"/>
                  </a:schemeClr>
                </a:solidFill>
                <a:latin typeface="Dom Casual" charset="0"/>
              </a:rPr>
              <a:t>Quality</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of</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service</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QoS</a:t>
            </a:r>
            <a:r>
              <a:rPr lang="es-ES_tradnl" altLang="es-MX" sz="1800" b="1" dirty="0">
                <a:solidFill>
                  <a:schemeClr val="accent3">
                    <a:lumMod val="75000"/>
                  </a:schemeClr>
                </a:solidFill>
                <a:latin typeface="Dom Casual" charset="0"/>
              </a:rPr>
              <a:t>)</a:t>
            </a:r>
          </a:p>
        </p:txBody>
      </p:sp>
      <p:pic>
        <p:nvPicPr>
          <p:cNvPr id="6" name="Imagen 5">
            <a:extLst>
              <a:ext uri="{FF2B5EF4-FFF2-40B4-BE49-F238E27FC236}">
                <a16:creationId xmlns:a16="http://schemas.microsoft.com/office/drawing/2014/main" id="{84EDDC2D-FF48-BAA8-E6A6-56DE0B2756F7}"/>
              </a:ext>
            </a:extLst>
          </p:cNvPr>
          <p:cNvPicPr>
            <a:picLocks noChangeAspect="1"/>
          </p:cNvPicPr>
          <p:nvPr/>
        </p:nvPicPr>
        <p:blipFill>
          <a:blip r:embed="rId3"/>
          <a:stretch>
            <a:fillRect/>
          </a:stretch>
        </p:blipFill>
        <p:spPr>
          <a:xfrm>
            <a:off x="36512" y="4351663"/>
            <a:ext cx="9144000" cy="2506337"/>
          </a:xfrm>
          <a:prstGeom prst="rect">
            <a:avLst/>
          </a:prstGeom>
        </p:spPr>
      </p:pic>
      <p:pic>
        <p:nvPicPr>
          <p:cNvPr id="5" name="Imagen 4" descr="Un celular en la mano&#10;&#10;Descripción generada automáticamente">
            <a:extLst>
              <a:ext uri="{FF2B5EF4-FFF2-40B4-BE49-F238E27FC236}">
                <a16:creationId xmlns:a16="http://schemas.microsoft.com/office/drawing/2014/main" id="{92DB425C-08D1-04DE-C9C9-4961B131EF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81286" y="2008930"/>
            <a:ext cx="2952328" cy="2840140"/>
          </a:xfrm>
          <a:prstGeom prst="rect">
            <a:avLst/>
          </a:prstGeom>
        </p:spPr>
      </p:pic>
    </p:spTree>
    <p:extLst>
      <p:ext uri="{BB962C8B-B14F-4D97-AF65-F5344CB8AC3E}">
        <p14:creationId xmlns:p14="http://schemas.microsoft.com/office/powerpoint/2010/main" val="2166417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99110" y="1484783"/>
            <a:ext cx="5813049" cy="2664297"/>
          </a:xfrm>
        </p:spPr>
        <p:txBody>
          <a:bodyPr/>
          <a:lstStyle/>
          <a:p>
            <a:pPr indent="0" algn="just">
              <a:lnSpc>
                <a:spcPct val="150000"/>
              </a:lnSpc>
              <a:spcBef>
                <a:spcPts val="0"/>
              </a:spcBef>
            </a:pPr>
            <a:r>
              <a:rPr lang="es-ES" sz="1800" dirty="0">
                <a:solidFill>
                  <a:schemeClr val="tx1"/>
                </a:solidFill>
                <a:latin typeface="Arial" panose="020B0604020202020204" pitchFamily="34" charset="0"/>
                <a:cs typeface="Arial" panose="020B0604020202020204" pitchFamily="34" charset="0"/>
              </a:rPr>
              <a:t>O quizás haya una mejor solución que no requiera una toma de corriente adicional. Y existe tal solución, se llama Power </a:t>
            </a:r>
            <a:r>
              <a:rPr lang="es-ES" sz="1800" dirty="0" err="1">
                <a:solidFill>
                  <a:schemeClr val="tx1"/>
                </a:solidFill>
                <a:latin typeface="Arial" panose="020B0604020202020204" pitchFamily="34" charset="0"/>
                <a:cs typeface="Arial" panose="020B0604020202020204" pitchFamily="34" charset="0"/>
              </a:rPr>
              <a:t>over</a:t>
            </a:r>
            <a:r>
              <a:rPr lang="es-ES" sz="1800" dirty="0">
                <a:solidFill>
                  <a:schemeClr val="tx1"/>
                </a:solidFill>
                <a:latin typeface="Arial" panose="020B0604020202020204" pitchFamily="34" charset="0"/>
                <a:cs typeface="Arial" panose="020B0604020202020204" pitchFamily="34" charset="0"/>
              </a:rPr>
              <a:t> Ethernet, o </a:t>
            </a:r>
            <a:r>
              <a:rPr lang="es-ES" sz="1800" dirty="0" err="1">
                <a:solidFill>
                  <a:schemeClr val="tx1"/>
                </a:solidFill>
                <a:latin typeface="Arial" panose="020B0604020202020204" pitchFamily="34" charset="0"/>
                <a:cs typeface="Arial" panose="020B0604020202020204" pitchFamily="34" charset="0"/>
              </a:rPr>
              <a:t>PoE</a:t>
            </a:r>
            <a:r>
              <a:rPr lang="es-ES" sz="1800" dirty="0">
                <a:solidFill>
                  <a:schemeClr val="tx1"/>
                </a:solidFill>
                <a:latin typeface="Arial" panose="020B0604020202020204" pitchFamily="34" charset="0"/>
                <a:cs typeface="Arial" panose="020B0604020202020204" pitchFamily="34" charset="0"/>
              </a:rPr>
              <a:t>.</a:t>
            </a:r>
            <a:endParaRPr lang="en-US" sz="1800" dirty="0">
              <a:solidFill>
                <a:schemeClr val="tx1"/>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a:solidFill>
                  <a:schemeClr val="accent4">
                    <a:lumMod val="50000"/>
                  </a:schemeClr>
                </a:solidFill>
                <a:effectLst>
                  <a:outerShdw blurRad="38100" dist="38100" dir="2700000" algn="tl">
                    <a:srgbClr val="C0C0C0"/>
                  </a:outerShdw>
                </a:effectLst>
                <a:latin typeface="Dom Casual" charset="0"/>
              </a:rPr>
              <a:t>Teléfonos IP /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VLANs</a:t>
            </a:r>
            <a:r>
              <a:rPr lang="es-ES_tradnl" altLang="es-MX" sz="3200" b="1" dirty="0">
                <a:solidFill>
                  <a:schemeClr val="accent4">
                    <a:lumMod val="50000"/>
                  </a:schemeClr>
                </a:solidFill>
                <a:effectLst>
                  <a:outerShdw blurRad="38100" dist="38100" dir="2700000" algn="tl">
                    <a:srgbClr val="C0C0C0"/>
                  </a:outerShdw>
                </a:effectLst>
                <a:latin typeface="Dom Casual" charset="0"/>
              </a:rPr>
              <a:t> de voz</a:t>
            </a:r>
          </a:p>
          <a:p>
            <a:pPr>
              <a:spcBef>
                <a:spcPts val="0"/>
              </a:spcBef>
            </a:pPr>
            <a:r>
              <a:rPr lang="es-ES_tradnl" altLang="es-MX" sz="1800" b="1" dirty="0" err="1">
                <a:solidFill>
                  <a:schemeClr val="accent3">
                    <a:lumMod val="75000"/>
                  </a:schemeClr>
                </a:solidFill>
                <a:latin typeface="Dom Casual" charset="0"/>
              </a:rPr>
              <a:t>Quality</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of</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service</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QoS</a:t>
            </a:r>
            <a:r>
              <a:rPr lang="es-ES_tradnl" altLang="es-MX" sz="1800" b="1" dirty="0">
                <a:solidFill>
                  <a:schemeClr val="accent3">
                    <a:lumMod val="75000"/>
                  </a:schemeClr>
                </a:solidFill>
                <a:latin typeface="Dom Casual" charset="0"/>
              </a:rPr>
              <a:t>)</a:t>
            </a:r>
          </a:p>
        </p:txBody>
      </p:sp>
      <p:pic>
        <p:nvPicPr>
          <p:cNvPr id="7" name="Imagen 6">
            <a:extLst>
              <a:ext uri="{FF2B5EF4-FFF2-40B4-BE49-F238E27FC236}">
                <a16:creationId xmlns:a16="http://schemas.microsoft.com/office/drawing/2014/main" id="{55A9E487-4A89-15EF-E13B-9C5FA69B15E4}"/>
              </a:ext>
            </a:extLst>
          </p:cNvPr>
          <p:cNvPicPr>
            <a:picLocks noChangeAspect="1"/>
          </p:cNvPicPr>
          <p:nvPr/>
        </p:nvPicPr>
        <p:blipFill>
          <a:blip r:embed="rId3"/>
          <a:stretch>
            <a:fillRect/>
          </a:stretch>
        </p:blipFill>
        <p:spPr>
          <a:xfrm>
            <a:off x="-10386" y="4439892"/>
            <a:ext cx="9144000" cy="2439440"/>
          </a:xfrm>
          <a:prstGeom prst="rect">
            <a:avLst/>
          </a:prstGeom>
        </p:spPr>
      </p:pic>
      <p:pic>
        <p:nvPicPr>
          <p:cNvPr id="5" name="Imagen 4" descr="Un celular en la mano&#10;&#10;Descripción generada automáticamente">
            <a:extLst>
              <a:ext uri="{FF2B5EF4-FFF2-40B4-BE49-F238E27FC236}">
                <a16:creationId xmlns:a16="http://schemas.microsoft.com/office/drawing/2014/main" id="{92DB425C-08D1-04DE-C9C9-4961B131EF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81286" y="2008930"/>
            <a:ext cx="2952328" cy="2840140"/>
          </a:xfrm>
          <a:prstGeom prst="rect">
            <a:avLst/>
          </a:prstGeom>
        </p:spPr>
      </p:pic>
    </p:spTree>
    <p:extLst>
      <p:ext uri="{BB962C8B-B14F-4D97-AF65-F5344CB8AC3E}">
        <p14:creationId xmlns:p14="http://schemas.microsoft.com/office/powerpoint/2010/main" val="7433118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99110" y="1484783"/>
            <a:ext cx="5813049" cy="2664297"/>
          </a:xfrm>
        </p:spPr>
        <p:txBody>
          <a:bodyPr/>
          <a:lstStyle/>
          <a:p>
            <a:pPr indent="0" algn="just">
              <a:lnSpc>
                <a:spcPct val="150000"/>
              </a:lnSpc>
              <a:spcBef>
                <a:spcPts val="0"/>
              </a:spcBef>
            </a:pPr>
            <a:r>
              <a:rPr lang="es-ES" sz="1800" dirty="0">
                <a:solidFill>
                  <a:schemeClr val="tx1"/>
                </a:solidFill>
                <a:latin typeface="Arial" panose="020B0604020202020204" pitchFamily="34" charset="0"/>
                <a:cs typeface="Arial" panose="020B0604020202020204" pitchFamily="34" charset="0"/>
              </a:rPr>
              <a:t>Las PC aún deberán estar enchufadas a una toma de corriente para obtener su poder. Pero estos teléfonos pueden obtener energía a través del mismo cable Ethernet que se usan para conectarse al switch.</a:t>
            </a:r>
            <a:endParaRPr lang="en-US" sz="1800" dirty="0">
              <a:solidFill>
                <a:schemeClr val="tx1"/>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a:solidFill>
                  <a:schemeClr val="accent4">
                    <a:lumMod val="50000"/>
                  </a:schemeClr>
                </a:solidFill>
                <a:effectLst>
                  <a:outerShdw blurRad="38100" dist="38100" dir="2700000" algn="tl">
                    <a:srgbClr val="C0C0C0"/>
                  </a:outerShdw>
                </a:effectLst>
                <a:latin typeface="Dom Casual" charset="0"/>
              </a:rPr>
              <a:t>Teléfonos IP /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VLANs</a:t>
            </a:r>
            <a:r>
              <a:rPr lang="es-ES_tradnl" altLang="es-MX" sz="3200" b="1" dirty="0">
                <a:solidFill>
                  <a:schemeClr val="accent4">
                    <a:lumMod val="50000"/>
                  </a:schemeClr>
                </a:solidFill>
                <a:effectLst>
                  <a:outerShdw blurRad="38100" dist="38100" dir="2700000" algn="tl">
                    <a:srgbClr val="C0C0C0"/>
                  </a:outerShdw>
                </a:effectLst>
                <a:latin typeface="Dom Casual" charset="0"/>
              </a:rPr>
              <a:t> de voz</a:t>
            </a:r>
          </a:p>
          <a:p>
            <a:pPr>
              <a:spcBef>
                <a:spcPts val="0"/>
              </a:spcBef>
            </a:pPr>
            <a:r>
              <a:rPr lang="es-ES_tradnl" altLang="es-MX" sz="1800" b="1" dirty="0" err="1">
                <a:solidFill>
                  <a:schemeClr val="accent3">
                    <a:lumMod val="75000"/>
                  </a:schemeClr>
                </a:solidFill>
                <a:latin typeface="Dom Casual" charset="0"/>
              </a:rPr>
              <a:t>Quality</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of</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service</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QoS</a:t>
            </a:r>
            <a:r>
              <a:rPr lang="es-ES_tradnl" altLang="es-MX" sz="1800" b="1" dirty="0">
                <a:solidFill>
                  <a:schemeClr val="accent3">
                    <a:lumMod val="75000"/>
                  </a:schemeClr>
                </a:solidFill>
                <a:latin typeface="Dom Casual" charset="0"/>
              </a:rPr>
              <a:t>)</a:t>
            </a:r>
          </a:p>
        </p:txBody>
      </p:sp>
      <p:pic>
        <p:nvPicPr>
          <p:cNvPr id="7" name="Imagen 6">
            <a:extLst>
              <a:ext uri="{FF2B5EF4-FFF2-40B4-BE49-F238E27FC236}">
                <a16:creationId xmlns:a16="http://schemas.microsoft.com/office/drawing/2014/main" id="{55A9E487-4A89-15EF-E13B-9C5FA69B15E4}"/>
              </a:ext>
            </a:extLst>
          </p:cNvPr>
          <p:cNvPicPr>
            <a:picLocks noChangeAspect="1"/>
          </p:cNvPicPr>
          <p:nvPr/>
        </p:nvPicPr>
        <p:blipFill>
          <a:blip r:embed="rId3"/>
          <a:stretch>
            <a:fillRect/>
          </a:stretch>
        </p:blipFill>
        <p:spPr>
          <a:xfrm>
            <a:off x="-10386" y="4439892"/>
            <a:ext cx="9144000" cy="2439440"/>
          </a:xfrm>
          <a:prstGeom prst="rect">
            <a:avLst/>
          </a:prstGeom>
        </p:spPr>
      </p:pic>
      <p:pic>
        <p:nvPicPr>
          <p:cNvPr id="5" name="Imagen 4" descr="Un celular en la mano&#10;&#10;Descripción generada automáticamente">
            <a:extLst>
              <a:ext uri="{FF2B5EF4-FFF2-40B4-BE49-F238E27FC236}">
                <a16:creationId xmlns:a16="http://schemas.microsoft.com/office/drawing/2014/main" id="{92DB425C-08D1-04DE-C9C9-4961B131EF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81286" y="2008930"/>
            <a:ext cx="2952328" cy="2840140"/>
          </a:xfrm>
          <a:prstGeom prst="rect">
            <a:avLst/>
          </a:prstGeom>
        </p:spPr>
      </p:pic>
    </p:spTree>
    <p:extLst>
      <p:ext uri="{BB962C8B-B14F-4D97-AF65-F5344CB8AC3E}">
        <p14:creationId xmlns:p14="http://schemas.microsoft.com/office/powerpoint/2010/main" val="12485192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99110" y="1484783"/>
            <a:ext cx="5813049" cy="2664297"/>
          </a:xfrm>
        </p:spPr>
        <p:txBody>
          <a:bodyPr/>
          <a:lstStyle/>
          <a:p>
            <a:pPr indent="0" algn="just">
              <a:lnSpc>
                <a:spcPct val="150000"/>
              </a:lnSpc>
              <a:spcBef>
                <a:spcPts val="0"/>
              </a:spcBef>
            </a:pPr>
            <a:r>
              <a:rPr lang="es-ES" sz="1800" dirty="0">
                <a:solidFill>
                  <a:schemeClr val="tx1"/>
                </a:solidFill>
                <a:latin typeface="Arial" panose="020B0604020202020204" pitchFamily="34" charset="0"/>
                <a:cs typeface="Arial" panose="020B0604020202020204" pitchFamily="34" charset="0"/>
              </a:rPr>
              <a:t>¿Por qué pasé todo este tiempo hablando de VLAN de voz y </a:t>
            </a:r>
            <a:r>
              <a:rPr lang="es-ES" sz="1800" dirty="0" err="1">
                <a:solidFill>
                  <a:schemeClr val="tx1"/>
                </a:solidFill>
                <a:latin typeface="Arial" panose="020B0604020202020204" pitchFamily="34" charset="0"/>
                <a:cs typeface="Arial" panose="020B0604020202020204" pitchFamily="34" charset="0"/>
              </a:rPr>
              <a:t>PoE</a:t>
            </a:r>
            <a:r>
              <a:rPr lang="es-ES" sz="1800" dirty="0">
                <a:solidFill>
                  <a:schemeClr val="tx1"/>
                </a:solidFill>
                <a:latin typeface="Arial" panose="020B0604020202020204" pitchFamily="34" charset="0"/>
                <a:cs typeface="Arial" panose="020B0604020202020204" pitchFamily="34" charset="0"/>
              </a:rPr>
              <a:t>? Es porque los datos de voz de los teléfonos IP son a menudo sobre lo que queremos aplicar </a:t>
            </a:r>
            <a:r>
              <a:rPr lang="es-ES" sz="1800" dirty="0" err="1">
                <a:solidFill>
                  <a:schemeClr val="tx1"/>
                </a:solidFill>
                <a:latin typeface="Arial" panose="020B0604020202020204" pitchFamily="34" charset="0"/>
                <a:cs typeface="Arial" panose="020B0604020202020204" pitchFamily="34" charset="0"/>
              </a:rPr>
              <a:t>QoS</a:t>
            </a:r>
            <a:r>
              <a:rPr lang="es-ES" sz="1800" dirty="0">
                <a:solidFill>
                  <a:schemeClr val="tx1"/>
                </a:solidFill>
                <a:latin typeface="Arial" panose="020B0604020202020204" pitchFamily="34" charset="0"/>
                <a:cs typeface="Arial" panose="020B0604020202020204" pitchFamily="34" charset="0"/>
              </a:rPr>
              <a:t>, para dar mayor prioridad a la voz y garantizar una alta calidad de audio.</a:t>
            </a:r>
            <a:endParaRPr lang="en-US" sz="1800" dirty="0">
              <a:solidFill>
                <a:schemeClr val="tx1"/>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a:solidFill>
                  <a:schemeClr val="accent4">
                    <a:lumMod val="50000"/>
                  </a:schemeClr>
                </a:solidFill>
                <a:effectLst>
                  <a:outerShdw blurRad="38100" dist="38100" dir="2700000" algn="tl">
                    <a:srgbClr val="C0C0C0"/>
                  </a:outerShdw>
                </a:effectLst>
                <a:latin typeface="Dom Casual" charset="0"/>
              </a:rPr>
              <a:t>Teléfonos IP /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VLANs</a:t>
            </a:r>
            <a:r>
              <a:rPr lang="es-ES_tradnl" altLang="es-MX" sz="3200" b="1" dirty="0">
                <a:solidFill>
                  <a:schemeClr val="accent4">
                    <a:lumMod val="50000"/>
                  </a:schemeClr>
                </a:solidFill>
                <a:effectLst>
                  <a:outerShdw blurRad="38100" dist="38100" dir="2700000" algn="tl">
                    <a:srgbClr val="C0C0C0"/>
                  </a:outerShdw>
                </a:effectLst>
                <a:latin typeface="Dom Casual" charset="0"/>
              </a:rPr>
              <a:t> de voz</a:t>
            </a:r>
          </a:p>
          <a:p>
            <a:pPr>
              <a:spcBef>
                <a:spcPts val="0"/>
              </a:spcBef>
            </a:pPr>
            <a:r>
              <a:rPr lang="es-ES_tradnl" altLang="es-MX" sz="1800" b="1" dirty="0" err="1">
                <a:solidFill>
                  <a:schemeClr val="accent3">
                    <a:lumMod val="75000"/>
                  </a:schemeClr>
                </a:solidFill>
                <a:latin typeface="Dom Casual" charset="0"/>
              </a:rPr>
              <a:t>Quality</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of</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service</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QoS</a:t>
            </a:r>
            <a:r>
              <a:rPr lang="es-ES_tradnl" altLang="es-MX" sz="1800" b="1" dirty="0">
                <a:solidFill>
                  <a:schemeClr val="accent3">
                    <a:lumMod val="75000"/>
                  </a:schemeClr>
                </a:solidFill>
                <a:latin typeface="Dom Casual" charset="0"/>
              </a:rPr>
              <a:t>)</a:t>
            </a:r>
          </a:p>
        </p:txBody>
      </p:sp>
      <p:pic>
        <p:nvPicPr>
          <p:cNvPr id="7" name="Imagen 6">
            <a:extLst>
              <a:ext uri="{FF2B5EF4-FFF2-40B4-BE49-F238E27FC236}">
                <a16:creationId xmlns:a16="http://schemas.microsoft.com/office/drawing/2014/main" id="{55A9E487-4A89-15EF-E13B-9C5FA69B15E4}"/>
              </a:ext>
            </a:extLst>
          </p:cNvPr>
          <p:cNvPicPr>
            <a:picLocks noChangeAspect="1"/>
          </p:cNvPicPr>
          <p:nvPr/>
        </p:nvPicPr>
        <p:blipFill>
          <a:blip r:embed="rId3"/>
          <a:stretch>
            <a:fillRect/>
          </a:stretch>
        </p:blipFill>
        <p:spPr>
          <a:xfrm>
            <a:off x="-10386" y="4439892"/>
            <a:ext cx="9144000" cy="2439440"/>
          </a:xfrm>
          <a:prstGeom prst="rect">
            <a:avLst/>
          </a:prstGeom>
        </p:spPr>
      </p:pic>
      <p:pic>
        <p:nvPicPr>
          <p:cNvPr id="5" name="Imagen 4" descr="Un celular en la mano&#10;&#10;Descripción generada automáticamente">
            <a:extLst>
              <a:ext uri="{FF2B5EF4-FFF2-40B4-BE49-F238E27FC236}">
                <a16:creationId xmlns:a16="http://schemas.microsoft.com/office/drawing/2014/main" id="{92DB425C-08D1-04DE-C9C9-4961B131EF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81286" y="2008930"/>
            <a:ext cx="2952328" cy="2840140"/>
          </a:xfrm>
          <a:prstGeom prst="rect">
            <a:avLst/>
          </a:prstGeom>
        </p:spPr>
      </p:pic>
    </p:spTree>
    <p:extLst>
      <p:ext uri="{BB962C8B-B14F-4D97-AF65-F5344CB8AC3E}">
        <p14:creationId xmlns:p14="http://schemas.microsoft.com/office/powerpoint/2010/main" val="1213547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3" name="Rectangle 3082">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5" name="Rectangle 3084">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22632" y="1922631"/>
            <a:ext cx="6875818" cy="3030558"/>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7" name="Rectangle 3086">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63321" y="3165298"/>
            <a:ext cx="4355594" cy="302895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9" name="Rectangle 3088">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742858" y="2085760"/>
            <a:ext cx="6857572" cy="268605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91" name="Freeform: Shape 3090">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1161554" y="1712395"/>
            <a:ext cx="4808302" cy="3066500"/>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78" name="Text Box 6"/>
          <p:cNvSpPr txBox="1">
            <a:spLocks noChangeArrowheads="1"/>
          </p:cNvSpPr>
          <p:nvPr/>
        </p:nvSpPr>
        <p:spPr bwMode="auto">
          <a:xfrm>
            <a:off x="247514" y="2649728"/>
            <a:ext cx="2533922" cy="2030046"/>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t">
            <a:norm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nSpc>
                <a:spcPct val="90000"/>
              </a:lnSpc>
              <a:spcBef>
                <a:spcPct val="0"/>
              </a:spcBef>
              <a:spcAft>
                <a:spcPts val="600"/>
              </a:spcAft>
            </a:pPr>
            <a:r>
              <a:rPr lang="en-US" sz="3500" b="1" kern="1200" dirty="0" err="1">
                <a:solidFill>
                  <a:srgbClr val="FFFFFF"/>
                </a:solidFill>
                <a:effectLst>
                  <a:outerShdw blurRad="38100" dist="38100" dir="2700000" algn="tl">
                    <a:srgbClr val="C0C0C0"/>
                  </a:outerShdw>
                </a:effectLst>
                <a:latin typeface="+mj-lt"/>
                <a:ea typeface="+mj-ea"/>
                <a:cs typeface="+mj-cs"/>
              </a:rPr>
              <a:t>Introducción</a:t>
            </a:r>
            <a:r>
              <a:rPr lang="en-US" sz="3500" b="1" kern="1200" dirty="0">
                <a:solidFill>
                  <a:srgbClr val="FFFFFF"/>
                </a:solidFill>
                <a:effectLst>
                  <a:outerShdw blurRad="38100" dist="38100" dir="2700000" algn="tl">
                    <a:srgbClr val="C0C0C0"/>
                  </a:outerShdw>
                </a:effectLst>
                <a:latin typeface="+mj-lt"/>
                <a:ea typeface="+mj-ea"/>
                <a:cs typeface="+mj-cs"/>
              </a:rPr>
              <a:t> a Quality of service (QoS)</a:t>
            </a:r>
          </a:p>
        </p:txBody>
      </p:sp>
      <p:pic>
        <p:nvPicPr>
          <p:cNvPr id="2" name="Imagen 1" descr="Diagrama&#10;&#10;Descripción generada automáticamente con confianza media">
            <a:extLst>
              <a:ext uri="{FF2B5EF4-FFF2-40B4-BE49-F238E27FC236}">
                <a16:creationId xmlns:a16="http://schemas.microsoft.com/office/drawing/2014/main" id="{E3F98FCC-D2F6-2828-30A3-5A1EA1E9CF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6821" y="1749013"/>
            <a:ext cx="5419311" cy="3359973"/>
          </a:xfrm>
          <a:prstGeom prst="rect">
            <a:avLst/>
          </a:prstGeom>
        </p:spPr>
      </p:pic>
    </p:spTree>
    <p:extLst>
      <p:ext uri="{BB962C8B-B14F-4D97-AF65-F5344CB8AC3E}">
        <p14:creationId xmlns:p14="http://schemas.microsoft.com/office/powerpoint/2010/main" val="1042054431"/>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99108" y="1700808"/>
            <a:ext cx="8549354" cy="2664297"/>
          </a:xfrm>
        </p:spPr>
        <p:txBody>
          <a:bodyPr/>
          <a:lstStyle/>
          <a:p>
            <a:pPr indent="0" algn="just">
              <a:lnSpc>
                <a:spcPct val="150000"/>
              </a:lnSpc>
              <a:spcBef>
                <a:spcPts val="0"/>
              </a:spcBef>
            </a:pPr>
            <a:r>
              <a:rPr lang="es-ES" sz="1800" dirty="0">
                <a:solidFill>
                  <a:schemeClr val="tx1"/>
                </a:solidFill>
                <a:latin typeface="Arial" panose="020B0604020202020204" pitchFamily="34" charset="0"/>
                <a:cs typeface="Arial" panose="020B0604020202020204" pitchFamily="34" charset="0"/>
              </a:rPr>
              <a:t>Aquí hay una historia extremadamente simple de por qué se creó </a:t>
            </a:r>
            <a:r>
              <a:rPr lang="es-ES" sz="1800" dirty="0" err="1">
                <a:solidFill>
                  <a:schemeClr val="tx1"/>
                </a:solidFill>
                <a:latin typeface="Arial" panose="020B0604020202020204" pitchFamily="34" charset="0"/>
                <a:cs typeface="Arial" panose="020B0604020202020204" pitchFamily="34" charset="0"/>
              </a:rPr>
              <a:t>QoS</a:t>
            </a:r>
            <a:r>
              <a:rPr lang="es-ES" sz="1800" dirty="0">
                <a:solidFill>
                  <a:schemeClr val="tx1"/>
                </a:solidFill>
                <a:latin typeface="Arial" panose="020B0604020202020204" pitchFamily="34" charset="0"/>
                <a:cs typeface="Arial" panose="020B0604020202020204" pitchFamily="34" charset="0"/>
              </a:rPr>
              <a:t>.</a:t>
            </a:r>
          </a:p>
          <a:p>
            <a:pPr indent="0" algn="just">
              <a:lnSpc>
                <a:spcPct val="150000"/>
              </a:lnSpc>
              <a:spcBef>
                <a:spcPts val="0"/>
              </a:spcBef>
            </a:pPr>
            <a:r>
              <a:rPr lang="es-ES" sz="1800" dirty="0">
                <a:solidFill>
                  <a:schemeClr val="tx1"/>
                </a:solidFill>
                <a:latin typeface="Arial" panose="020B0604020202020204" pitchFamily="34" charset="0"/>
                <a:cs typeface="Arial" panose="020B0604020202020204" pitchFamily="34" charset="0"/>
              </a:rPr>
              <a:t>El tráfico de voz y el tráfico de datos solían utilizar redes separadas enteras.</a:t>
            </a:r>
          </a:p>
          <a:p>
            <a:pPr marL="571440" algn="just">
              <a:lnSpc>
                <a:spcPct val="150000"/>
              </a:lnSpc>
              <a:spcBef>
                <a:spcPts val="0"/>
              </a:spcBef>
              <a:buFont typeface="Courier New" panose="02070309020205020404" pitchFamily="49" charset="0"/>
              <a:buChar char="o"/>
            </a:pPr>
            <a:r>
              <a:rPr lang="es-ES" sz="1800" dirty="0">
                <a:solidFill>
                  <a:schemeClr val="tx1"/>
                </a:solidFill>
                <a:latin typeface="Arial" panose="020B0604020202020204" pitchFamily="34" charset="0"/>
                <a:cs typeface="Arial" panose="020B0604020202020204" pitchFamily="34" charset="0"/>
              </a:rPr>
              <a:t>El </a:t>
            </a:r>
            <a:r>
              <a:rPr lang="es-ES" sz="1800" b="1" dirty="0">
                <a:solidFill>
                  <a:srgbClr val="FF0000"/>
                </a:solidFill>
                <a:latin typeface="Arial" panose="020B0604020202020204" pitchFamily="34" charset="0"/>
                <a:cs typeface="Arial" panose="020B0604020202020204" pitchFamily="34" charset="0"/>
              </a:rPr>
              <a:t>tráfico de voz </a:t>
            </a:r>
            <a:r>
              <a:rPr lang="es-ES" sz="1800" dirty="0">
                <a:solidFill>
                  <a:schemeClr val="tx1"/>
                </a:solidFill>
                <a:latin typeface="Arial" panose="020B0604020202020204" pitchFamily="34" charset="0"/>
                <a:cs typeface="Arial" panose="020B0604020202020204" pitchFamily="34" charset="0"/>
              </a:rPr>
              <a:t>utilizó la PSTN (red telefónica pública conmutada).</a:t>
            </a:r>
            <a:endParaRPr lang="en-US" sz="1800" dirty="0">
              <a:solidFill>
                <a:schemeClr val="tx1"/>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a:solidFill>
                  <a:schemeClr val="accent3">
                    <a:lumMod val="75000"/>
                  </a:schemeClr>
                </a:solidFill>
                <a:latin typeface="Dom Casual" charset="0"/>
              </a:rPr>
              <a:t>Calidad del servicio</a:t>
            </a:r>
          </a:p>
        </p:txBody>
      </p:sp>
      <p:pic>
        <p:nvPicPr>
          <p:cNvPr id="9" name="Imagen 8">
            <a:extLst>
              <a:ext uri="{FF2B5EF4-FFF2-40B4-BE49-F238E27FC236}">
                <a16:creationId xmlns:a16="http://schemas.microsoft.com/office/drawing/2014/main" id="{80277A2C-F572-12F6-3273-AA355FE49EE3}"/>
              </a:ext>
            </a:extLst>
          </p:cNvPr>
          <p:cNvPicPr>
            <a:picLocks noChangeAspect="1"/>
          </p:cNvPicPr>
          <p:nvPr/>
        </p:nvPicPr>
        <p:blipFill>
          <a:blip r:embed="rId3"/>
          <a:stretch>
            <a:fillRect/>
          </a:stretch>
        </p:blipFill>
        <p:spPr>
          <a:xfrm>
            <a:off x="1373397" y="3429000"/>
            <a:ext cx="6200775" cy="1476375"/>
          </a:xfrm>
          <a:prstGeom prst="rect">
            <a:avLst/>
          </a:prstGeom>
        </p:spPr>
      </p:pic>
    </p:spTree>
    <p:extLst>
      <p:ext uri="{BB962C8B-B14F-4D97-AF65-F5344CB8AC3E}">
        <p14:creationId xmlns:p14="http://schemas.microsoft.com/office/powerpoint/2010/main" val="31828536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79512" y="1143000"/>
            <a:ext cx="8496944" cy="2385391"/>
          </a:xfrm>
        </p:spPr>
        <p:txBody>
          <a:bodyPr/>
          <a:lstStyle/>
          <a:p>
            <a:pPr indent="0" algn="just">
              <a:lnSpc>
                <a:spcPct val="150000"/>
              </a:lnSpc>
              <a:spcBef>
                <a:spcPts val="0"/>
              </a:spcBef>
            </a:pPr>
            <a:r>
              <a:rPr lang="es-ES" sz="1800" dirty="0">
                <a:solidFill>
                  <a:schemeClr val="tx1"/>
                </a:solidFill>
                <a:latin typeface="Arial" panose="020B0604020202020204" pitchFamily="34" charset="0"/>
                <a:cs typeface="Arial" panose="020B0604020202020204" pitchFamily="34" charset="0"/>
              </a:rPr>
              <a:t>El tráfico de voz y el tráfico de datos solían utilizar redes separadas enteras.</a:t>
            </a:r>
          </a:p>
          <a:p>
            <a:pPr marL="571440" algn="just">
              <a:lnSpc>
                <a:spcPct val="150000"/>
              </a:lnSpc>
              <a:spcBef>
                <a:spcPts val="0"/>
              </a:spcBef>
              <a:buFont typeface="Courier New" panose="02070309020205020404" pitchFamily="49" charset="0"/>
              <a:buChar char="o"/>
            </a:pPr>
            <a:r>
              <a:rPr lang="es-ES" sz="1800" dirty="0">
                <a:solidFill>
                  <a:schemeClr val="tx1"/>
                </a:solidFill>
                <a:latin typeface="Arial" panose="020B0604020202020204" pitchFamily="34" charset="0"/>
                <a:cs typeface="Arial" panose="020B0604020202020204" pitchFamily="34" charset="0"/>
              </a:rPr>
              <a:t>El </a:t>
            </a:r>
            <a:r>
              <a:rPr lang="es-ES" sz="1800" b="1" dirty="0">
                <a:solidFill>
                  <a:srgbClr val="FF0000"/>
                </a:solidFill>
                <a:latin typeface="Arial" panose="020B0604020202020204" pitchFamily="34" charset="0"/>
                <a:cs typeface="Arial" panose="020B0604020202020204" pitchFamily="34" charset="0"/>
              </a:rPr>
              <a:t>tráfico de voz </a:t>
            </a:r>
            <a:r>
              <a:rPr lang="es-ES" sz="1800" dirty="0">
                <a:solidFill>
                  <a:schemeClr val="tx1"/>
                </a:solidFill>
                <a:latin typeface="Arial" panose="020B0604020202020204" pitchFamily="34" charset="0"/>
                <a:cs typeface="Arial" panose="020B0604020202020204" pitchFamily="34" charset="0"/>
              </a:rPr>
              <a:t>utilizó la PSTN (red telefónica pública conmutada).</a:t>
            </a:r>
          </a:p>
          <a:p>
            <a:pPr marL="571440" algn="just">
              <a:lnSpc>
                <a:spcPct val="150000"/>
              </a:lnSpc>
              <a:spcBef>
                <a:spcPts val="0"/>
              </a:spcBef>
              <a:buFont typeface="Courier New" panose="02070309020205020404" pitchFamily="49" charset="0"/>
              <a:buChar char="o"/>
            </a:pPr>
            <a:r>
              <a:rPr lang="es-ES" sz="1800" dirty="0">
                <a:solidFill>
                  <a:schemeClr val="tx1"/>
                </a:solidFill>
                <a:latin typeface="Arial" panose="020B0604020202020204" pitchFamily="34" charset="0"/>
                <a:cs typeface="Arial" panose="020B0604020202020204" pitchFamily="34" charset="0"/>
              </a:rPr>
              <a:t>El </a:t>
            </a:r>
            <a:r>
              <a:rPr lang="es-ES" sz="1800" b="1" dirty="0">
                <a:solidFill>
                  <a:srgbClr val="0070C0"/>
                </a:solidFill>
                <a:latin typeface="Arial" panose="020B0604020202020204" pitchFamily="34" charset="0"/>
                <a:cs typeface="Arial" panose="020B0604020202020204" pitchFamily="34" charset="0"/>
              </a:rPr>
              <a:t>tráfico de datos</a:t>
            </a:r>
            <a:r>
              <a:rPr lang="es-ES" sz="1800" dirty="0">
                <a:solidFill>
                  <a:srgbClr val="0070C0"/>
                </a:solidFill>
                <a:latin typeface="Arial" panose="020B0604020202020204" pitchFamily="34" charset="0"/>
                <a:cs typeface="Arial" panose="020B0604020202020204" pitchFamily="34" charset="0"/>
              </a:rPr>
              <a:t> </a:t>
            </a:r>
            <a:r>
              <a:rPr lang="es-ES" sz="1800" dirty="0">
                <a:solidFill>
                  <a:schemeClr val="tx1"/>
                </a:solidFill>
                <a:latin typeface="Arial" panose="020B0604020202020204" pitchFamily="34" charset="0"/>
                <a:cs typeface="Arial" panose="020B0604020202020204" pitchFamily="34" charset="0"/>
              </a:rPr>
              <a:t>utilizó redes IP como una WAN empresarial o Internet. </a:t>
            </a:r>
            <a:r>
              <a:rPr lang="es-ES" sz="1800" dirty="0">
                <a:solidFill>
                  <a:schemeClr val="accent6">
                    <a:lumMod val="75000"/>
                  </a:schemeClr>
                </a:solidFill>
                <a:latin typeface="Arial" panose="020B0604020202020204" pitchFamily="34" charset="0"/>
                <a:cs typeface="Arial" panose="020B0604020202020204" pitchFamily="34" charset="0"/>
              </a:rPr>
              <a:t>Por ejemplo, una PC que accede a un servidor de archivos a través de la WAN empresarial.</a:t>
            </a:r>
          </a:p>
          <a:p>
            <a:pPr marL="1028700" lvl="1" algn="just">
              <a:lnSpc>
                <a:spcPct val="150000"/>
              </a:lnSpc>
              <a:spcBef>
                <a:spcPts val="0"/>
              </a:spcBef>
              <a:buFont typeface="Courier New" panose="02070309020205020404" pitchFamily="49" charset="0"/>
              <a:buChar char="o"/>
            </a:pPr>
            <a:endParaRPr lang="en-US" sz="2600" dirty="0">
              <a:solidFill>
                <a:schemeClr val="tx1"/>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a:solidFill>
                  <a:schemeClr val="accent3">
                    <a:lumMod val="75000"/>
                  </a:schemeClr>
                </a:solidFill>
                <a:latin typeface="Dom Casual" charset="0"/>
              </a:rPr>
              <a:t>Calidad del servicio</a:t>
            </a:r>
          </a:p>
        </p:txBody>
      </p:sp>
      <p:pic>
        <p:nvPicPr>
          <p:cNvPr id="13" name="Imagen 12">
            <a:extLst>
              <a:ext uri="{FF2B5EF4-FFF2-40B4-BE49-F238E27FC236}">
                <a16:creationId xmlns:a16="http://schemas.microsoft.com/office/drawing/2014/main" id="{2E3E8A9B-A726-CA10-545F-3B4ADD7C57A9}"/>
              </a:ext>
            </a:extLst>
          </p:cNvPr>
          <p:cNvPicPr>
            <a:picLocks noChangeAspect="1"/>
          </p:cNvPicPr>
          <p:nvPr/>
        </p:nvPicPr>
        <p:blipFill>
          <a:blip r:embed="rId3"/>
          <a:stretch>
            <a:fillRect/>
          </a:stretch>
        </p:blipFill>
        <p:spPr>
          <a:xfrm>
            <a:off x="1251505" y="3272599"/>
            <a:ext cx="6640990" cy="3098389"/>
          </a:xfrm>
          <a:prstGeom prst="rect">
            <a:avLst/>
          </a:prstGeom>
        </p:spPr>
      </p:pic>
      <p:sp>
        <p:nvSpPr>
          <p:cNvPr id="3" name="Content Placeholder 1">
            <a:extLst>
              <a:ext uri="{FF2B5EF4-FFF2-40B4-BE49-F238E27FC236}">
                <a16:creationId xmlns:a16="http://schemas.microsoft.com/office/drawing/2014/main" id="{F5EC0748-617C-8C2D-ABBA-D03EC50CB9D7}"/>
              </a:ext>
            </a:extLst>
          </p:cNvPr>
          <p:cNvSpPr txBox="1">
            <a:spLocks/>
          </p:cNvSpPr>
          <p:nvPr/>
        </p:nvSpPr>
        <p:spPr>
          <a:xfrm>
            <a:off x="3203848" y="6364903"/>
            <a:ext cx="2952328" cy="455376"/>
          </a:xfrm>
          <a:prstGeom prst="rect">
            <a:avLst/>
          </a:prstGeom>
          <a:solidFill>
            <a:schemeClr val="bg1">
              <a:lumMod val="85000"/>
            </a:schemeClr>
          </a:solidFill>
        </p:spPr>
        <p:txBody>
          <a:bodyPr vert="horz" lIns="91420" tIns="45710" rIns="91420" bIns="45710" rtlCol="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kern="1200" baseline="0">
                <a:solidFill>
                  <a:schemeClr val="bg1"/>
                </a:solidFill>
                <a:latin typeface="+mn-lt"/>
                <a:ea typeface="+mn-ea"/>
                <a:cs typeface="CiscoSans ExtraLight"/>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indent="0" algn="just">
              <a:lnSpc>
                <a:spcPct val="150000"/>
              </a:lnSpc>
              <a:spcBef>
                <a:spcPts val="0"/>
              </a:spcBef>
            </a:pPr>
            <a:r>
              <a:rPr lang="es-ES" sz="1800" dirty="0">
                <a:solidFill>
                  <a:schemeClr val="tx1"/>
                </a:solidFill>
                <a:latin typeface="Arial" panose="020B0604020202020204" pitchFamily="34" charset="0"/>
                <a:cs typeface="Arial" panose="020B0604020202020204" pitchFamily="34" charset="0"/>
              </a:rPr>
              <a:t>WAN IP empresarial</a:t>
            </a:r>
            <a:endParaRPr lang="es-ES" sz="1800" dirty="0">
              <a:solidFill>
                <a:schemeClr val="accent6">
                  <a:lumMod val="75000"/>
                </a:schemeClr>
              </a:solidFill>
              <a:latin typeface="Arial" panose="020B0604020202020204" pitchFamily="34" charset="0"/>
              <a:cs typeface="Arial" panose="020B0604020202020204" pitchFamily="34" charset="0"/>
            </a:endParaRPr>
          </a:p>
          <a:p>
            <a:pPr marL="1028700" lvl="1" algn="just">
              <a:lnSpc>
                <a:spcPct val="150000"/>
              </a:lnSpc>
              <a:spcBef>
                <a:spcPts val="0"/>
              </a:spcBef>
              <a:buFont typeface="Courier New" panose="02070309020205020404" pitchFamily="49" charset="0"/>
              <a:buChar char="o"/>
            </a:pPr>
            <a:endParaRPr lang="en-US" sz="2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36840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79512" y="1401404"/>
            <a:ext cx="8424936" cy="1421904"/>
          </a:xfrm>
        </p:spPr>
        <p:txBody>
          <a:bodyPr/>
          <a:lstStyle/>
          <a:p>
            <a:pPr indent="0" algn="just">
              <a:lnSpc>
                <a:spcPct val="150000"/>
              </a:lnSpc>
              <a:spcBef>
                <a:spcPts val="0"/>
              </a:spcBef>
            </a:pPr>
            <a:r>
              <a:rPr lang="es-ES" sz="1800" dirty="0" err="1">
                <a:solidFill>
                  <a:schemeClr val="tx1"/>
                </a:solidFill>
                <a:latin typeface="Arial" panose="020B0604020202020204" pitchFamily="34" charset="0"/>
                <a:cs typeface="Arial" panose="020B0604020202020204" pitchFamily="34" charset="0"/>
              </a:rPr>
              <a:t>QoS</a:t>
            </a:r>
            <a:r>
              <a:rPr lang="es-ES" sz="1800" dirty="0">
                <a:solidFill>
                  <a:schemeClr val="tx1"/>
                </a:solidFill>
                <a:latin typeface="Arial" panose="020B0604020202020204" pitchFamily="34" charset="0"/>
                <a:cs typeface="Arial" panose="020B0604020202020204" pitchFamily="34" charset="0"/>
              </a:rPr>
              <a:t> no era realmente necesario, porque los diferentes tipos de tráfico no competían por el ancho de banda. El tráfico de voz y el tráfico de datos solían utilizar redes separadas enteras. </a:t>
            </a:r>
            <a:r>
              <a:rPr lang="es-ES" sz="1800" dirty="0">
                <a:solidFill>
                  <a:schemeClr val="accent6">
                    <a:lumMod val="75000"/>
                  </a:schemeClr>
                </a:solidFill>
                <a:latin typeface="Arial" panose="020B0604020202020204" pitchFamily="34" charset="0"/>
                <a:cs typeface="Arial" panose="020B0604020202020204" pitchFamily="34" charset="0"/>
              </a:rPr>
              <a:t>La calidad de audio de una llamada telefónica no se veía afectada si la conexión a Internet estaba ocupada.</a:t>
            </a:r>
            <a:endParaRPr lang="en-US" sz="2600" dirty="0">
              <a:solidFill>
                <a:schemeClr val="accent6">
                  <a:lumMod val="75000"/>
                </a:schemeClr>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a:solidFill>
                  <a:schemeClr val="accent3">
                    <a:lumMod val="75000"/>
                  </a:schemeClr>
                </a:solidFill>
                <a:latin typeface="Dom Casual" charset="0"/>
              </a:rPr>
              <a:t>Calidad del servicio</a:t>
            </a:r>
          </a:p>
        </p:txBody>
      </p:sp>
      <p:pic>
        <p:nvPicPr>
          <p:cNvPr id="13" name="Imagen 12">
            <a:extLst>
              <a:ext uri="{FF2B5EF4-FFF2-40B4-BE49-F238E27FC236}">
                <a16:creationId xmlns:a16="http://schemas.microsoft.com/office/drawing/2014/main" id="{2E3E8A9B-A726-CA10-545F-3B4ADD7C57A9}"/>
              </a:ext>
            </a:extLst>
          </p:cNvPr>
          <p:cNvPicPr>
            <a:picLocks noChangeAspect="1"/>
          </p:cNvPicPr>
          <p:nvPr/>
        </p:nvPicPr>
        <p:blipFill>
          <a:blip r:embed="rId3"/>
          <a:stretch>
            <a:fillRect/>
          </a:stretch>
        </p:blipFill>
        <p:spPr>
          <a:xfrm>
            <a:off x="1251505" y="3272599"/>
            <a:ext cx="6640990" cy="3098389"/>
          </a:xfrm>
          <a:prstGeom prst="rect">
            <a:avLst/>
          </a:prstGeom>
        </p:spPr>
      </p:pic>
      <p:sp>
        <p:nvSpPr>
          <p:cNvPr id="3" name="Content Placeholder 1">
            <a:extLst>
              <a:ext uri="{FF2B5EF4-FFF2-40B4-BE49-F238E27FC236}">
                <a16:creationId xmlns:a16="http://schemas.microsoft.com/office/drawing/2014/main" id="{F5EC0748-617C-8C2D-ABBA-D03EC50CB9D7}"/>
              </a:ext>
            </a:extLst>
          </p:cNvPr>
          <p:cNvSpPr txBox="1">
            <a:spLocks/>
          </p:cNvSpPr>
          <p:nvPr/>
        </p:nvSpPr>
        <p:spPr>
          <a:xfrm>
            <a:off x="3203848" y="6364903"/>
            <a:ext cx="2952328" cy="455376"/>
          </a:xfrm>
          <a:prstGeom prst="rect">
            <a:avLst/>
          </a:prstGeom>
          <a:solidFill>
            <a:schemeClr val="bg1">
              <a:lumMod val="85000"/>
            </a:schemeClr>
          </a:solidFill>
        </p:spPr>
        <p:txBody>
          <a:bodyPr vert="horz" lIns="91420" tIns="45710" rIns="91420" bIns="45710" rtlCol="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kern="1200" baseline="0">
                <a:solidFill>
                  <a:schemeClr val="bg1"/>
                </a:solidFill>
                <a:latin typeface="+mn-lt"/>
                <a:ea typeface="+mn-ea"/>
                <a:cs typeface="CiscoSans ExtraLight"/>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indent="0" algn="just">
              <a:lnSpc>
                <a:spcPct val="150000"/>
              </a:lnSpc>
              <a:spcBef>
                <a:spcPts val="0"/>
              </a:spcBef>
            </a:pPr>
            <a:r>
              <a:rPr lang="es-ES" sz="1800" dirty="0">
                <a:solidFill>
                  <a:schemeClr val="tx1"/>
                </a:solidFill>
                <a:latin typeface="Arial" panose="020B0604020202020204" pitchFamily="34" charset="0"/>
                <a:cs typeface="Arial" panose="020B0604020202020204" pitchFamily="34" charset="0"/>
              </a:rPr>
              <a:t>WAN IP empresarial</a:t>
            </a:r>
            <a:endParaRPr lang="es-ES" sz="1800" dirty="0">
              <a:solidFill>
                <a:schemeClr val="accent6">
                  <a:lumMod val="75000"/>
                </a:schemeClr>
              </a:solidFill>
              <a:latin typeface="Arial" panose="020B0604020202020204" pitchFamily="34" charset="0"/>
              <a:cs typeface="Arial" panose="020B0604020202020204" pitchFamily="34" charset="0"/>
            </a:endParaRPr>
          </a:p>
          <a:p>
            <a:pPr marL="1028700" lvl="1" algn="just">
              <a:lnSpc>
                <a:spcPct val="150000"/>
              </a:lnSpc>
              <a:spcBef>
                <a:spcPts val="0"/>
              </a:spcBef>
              <a:buFont typeface="Courier New" panose="02070309020205020404" pitchFamily="49" charset="0"/>
              <a:buChar char="o"/>
            </a:pPr>
            <a:endParaRPr lang="en-US" sz="2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826741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descr="Una pantalla de una computadora&#10;&#10;Descripción generada automáticamente con confianza media">
            <a:extLst>
              <a:ext uri="{FF2B5EF4-FFF2-40B4-BE49-F238E27FC236}">
                <a16:creationId xmlns:a16="http://schemas.microsoft.com/office/drawing/2014/main" id="{069253FC-52A6-4B7E-B893-87B9E83FEF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43297" y="2021171"/>
            <a:ext cx="4104456" cy="2815657"/>
          </a:xfrm>
          <a:prstGeom prst="rect">
            <a:avLst/>
          </a:prstGeom>
        </p:spPr>
      </p:pic>
      <p:sp>
        <p:nvSpPr>
          <p:cNvPr id="26629" name="Text Box 5"/>
          <p:cNvSpPr txBox="1">
            <a:spLocks noChangeArrowheads="1"/>
          </p:cNvSpPr>
          <p:nvPr/>
        </p:nvSpPr>
        <p:spPr bwMode="auto">
          <a:xfrm>
            <a:off x="814905" y="2348880"/>
            <a:ext cx="3528392" cy="18933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nSpc>
                <a:spcPct val="150000"/>
              </a:lnSpc>
              <a:buFont typeface="Arial" panose="020B0604020202020204" pitchFamily="34" charset="0"/>
              <a:buChar char="•"/>
            </a:pPr>
            <a:r>
              <a:rPr lang="es-MX" dirty="0">
                <a:latin typeface="Arial" panose="020B0604020202020204" pitchFamily="34" charset="0"/>
                <a:cs typeface="Arial" panose="020B0604020202020204" pitchFamily="34" charset="0"/>
              </a:rPr>
              <a:t>Teléfonos sobre IP / </a:t>
            </a:r>
            <a:r>
              <a:rPr lang="es-MX" dirty="0" err="1">
                <a:latin typeface="Arial" panose="020B0604020202020204" pitchFamily="34" charset="0"/>
                <a:cs typeface="Arial" panose="020B0604020202020204" pitchFamily="34" charset="0"/>
              </a:rPr>
              <a:t>VLANs</a:t>
            </a:r>
            <a:r>
              <a:rPr lang="es-MX" dirty="0">
                <a:latin typeface="Arial" panose="020B0604020202020204" pitchFamily="34" charset="0"/>
                <a:cs typeface="Arial" panose="020B0604020202020204" pitchFamily="34" charset="0"/>
              </a:rPr>
              <a:t> de voz</a:t>
            </a:r>
          </a:p>
          <a:p>
            <a:pPr marL="285750" indent="-285750">
              <a:lnSpc>
                <a:spcPct val="150000"/>
              </a:lnSpc>
              <a:buFont typeface="Arial" panose="020B0604020202020204" pitchFamily="34" charset="0"/>
              <a:buChar char="•"/>
            </a:pPr>
            <a:r>
              <a:rPr lang="es-MX" dirty="0">
                <a:latin typeface="Arial" panose="020B0604020202020204" pitchFamily="34" charset="0"/>
                <a:cs typeface="Arial" panose="020B0604020202020204" pitchFamily="34" charset="0"/>
              </a:rPr>
              <a:t>Power </a:t>
            </a:r>
            <a:r>
              <a:rPr lang="es-MX" dirty="0" err="1">
                <a:latin typeface="Arial" panose="020B0604020202020204" pitchFamily="34" charset="0"/>
                <a:cs typeface="Arial" panose="020B0604020202020204" pitchFamily="34" charset="0"/>
              </a:rPr>
              <a:t>over</a:t>
            </a:r>
            <a:r>
              <a:rPr lang="es-MX" dirty="0">
                <a:latin typeface="Arial" panose="020B0604020202020204" pitchFamily="34" charset="0"/>
                <a:cs typeface="Arial" panose="020B0604020202020204" pitchFamily="34" charset="0"/>
              </a:rPr>
              <a:t> Ethernet (</a:t>
            </a:r>
            <a:r>
              <a:rPr lang="es-MX" dirty="0" err="1">
                <a:latin typeface="Arial" panose="020B0604020202020204" pitchFamily="34" charset="0"/>
                <a:cs typeface="Arial" panose="020B0604020202020204" pitchFamily="34" charset="0"/>
              </a:rPr>
              <a:t>PoE</a:t>
            </a:r>
            <a:r>
              <a:rPr lang="es-MX" dirty="0">
                <a:latin typeface="Arial" panose="020B0604020202020204" pitchFamily="34" charset="0"/>
                <a:cs typeface="Arial" panose="020B0604020202020204" pitchFamily="34" charset="0"/>
              </a:rPr>
              <a:t>)</a:t>
            </a:r>
          </a:p>
          <a:p>
            <a:pPr marL="285750" indent="-285750">
              <a:lnSpc>
                <a:spcPct val="150000"/>
              </a:lnSpc>
              <a:buFont typeface="Arial" panose="020B0604020202020204" pitchFamily="34" charset="0"/>
              <a:buChar char="•"/>
            </a:pPr>
            <a:r>
              <a:rPr lang="es-MX" dirty="0">
                <a:latin typeface="Arial" panose="020B0604020202020204" pitchFamily="34" charset="0"/>
                <a:cs typeface="Arial" panose="020B0604020202020204" pitchFamily="34" charset="0"/>
              </a:rPr>
              <a:t>Introducción a </a:t>
            </a:r>
            <a:r>
              <a:rPr lang="es-MX" dirty="0" err="1">
                <a:latin typeface="Arial" panose="020B0604020202020204" pitchFamily="34" charset="0"/>
                <a:cs typeface="Arial" panose="020B0604020202020204" pitchFamily="34" charset="0"/>
              </a:rPr>
              <a:t>Quality</a:t>
            </a:r>
            <a:r>
              <a:rPr lang="es-MX" dirty="0">
                <a:latin typeface="Arial" panose="020B0604020202020204" pitchFamily="34" charset="0"/>
                <a:cs typeface="Arial" panose="020B0604020202020204" pitchFamily="34" charset="0"/>
              </a:rPr>
              <a:t> </a:t>
            </a:r>
            <a:r>
              <a:rPr lang="es-MX" dirty="0" err="1">
                <a:latin typeface="Arial" panose="020B0604020202020204" pitchFamily="34" charset="0"/>
                <a:cs typeface="Arial" panose="020B0604020202020204" pitchFamily="34" charset="0"/>
              </a:rPr>
              <a:t>of</a:t>
            </a:r>
            <a:r>
              <a:rPr lang="es-MX" dirty="0">
                <a:latin typeface="Arial" panose="020B0604020202020204" pitchFamily="34" charset="0"/>
                <a:cs typeface="Arial" panose="020B0604020202020204" pitchFamily="34" charset="0"/>
              </a:rPr>
              <a:t> </a:t>
            </a:r>
            <a:r>
              <a:rPr lang="es-MX" dirty="0" err="1">
                <a:latin typeface="Arial" panose="020B0604020202020204" pitchFamily="34" charset="0"/>
                <a:cs typeface="Arial" panose="020B0604020202020204" pitchFamily="34" charset="0"/>
              </a:rPr>
              <a:t>service</a:t>
            </a:r>
            <a:r>
              <a:rPr lang="es-MX" dirty="0">
                <a:latin typeface="Arial" panose="020B0604020202020204" pitchFamily="34" charset="0"/>
                <a:cs typeface="Arial" panose="020B0604020202020204" pitchFamily="34" charset="0"/>
              </a:rPr>
              <a:t> (</a:t>
            </a:r>
            <a:r>
              <a:rPr lang="es-MX" dirty="0" err="1">
                <a:latin typeface="Arial" panose="020B0604020202020204" pitchFamily="34" charset="0"/>
                <a:cs typeface="Arial" panose="020B0604020202020204" pitchFamily="34" charset="0"/>
              </a:rPr>
              <a:t>QoS</a:t>
            </a:r>
            <a:r>
              <a:rPr lang="es-MX" dirty="0">
                <a:latin typeface="Arial" panose="020B0604020202020204" pitchFamily="34" charset="0"/>
                <a:cs typeface="Arial" panose="020B0604020202020204" pitchFamily="34" charset="0"/>
              </a:rPr>
              <a:t>)</a:t>
            </a:r>
          </a:p>
        </p:txBody>
      </p:sp>
      <p:sp>
        <p:nvSpPr>
          <p:cNvPr id="3078" name="Text Box 6"/>
          <p:cNvSpPr txBox="1">
            <a:spLocks noChangeArrowheads="1"/>
          </p:cNvSpPr>
          <p:nvPr/>
        </p:nvSpPr>
        <p:spPr bwMode="auto">
          <a:xfrm>
            <a:off x="792025" y="692696"/>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Agenda de esta sesión</a:t>
            </a:r>
          </a:p>
        </p:txBody>
      </p:sp>
    </p:spTree>
    <p:extLst>
      <p:ext uri="{BB962C8B-B14F-4D97-AF65-F5344CB8AC3E}">
        <p14:creationId xmlns:p14="http://schemas.microsoft.com/office/powerpoint/2010/main" val="100966467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79512" y="1295763"/>
            <a:ext cx="8784976" cy="909101"/>
          </a:xfrm>
        </p:spPr>
        <p:txBody>
          <a:bodyPr/>
          <a:lstStyle/>
          <a:p>
            <a:pPr indent="0" algn="just">
              <a:lnSpc>
                <a:spcPct val="150000"/>
              </a:lnSpc>
              <a:spcBef>
                <a:spcPts val="0"/>
              </a:spcBef>
            </a:pPr>
            <a:r>
              <a:rPr lang="es-ES" sz="1800" dirty="0">
                <a:solidFill>
                  <a:schemeClr val="tx1"/>
                </a:solidFill>
                <a:latin typeface="Arial" panose="020B0604020202020204" pitchFamily="34" charset="0"/>
                <a:cs typeface="Arial" panose="020B0604020202020204" pitchFamily="34" charset="0"/>
              </a:rPr>
              <a:t>Las redes modernas suelen ser redes convergentes en las que los teléfonos IP, el tráfico de video, el tráfico de datos regular, etc. comparten la misma red IP. </a:t>
            </a:r>
            <a:r>
              <a:rPr lang="es-ES" sz="1800" dirty="0">
                <a:solidFill>
                  <a:schemeClr val="accent6">
                    <a:lumMod val="75000"/>
                  </a:schemeClr>
                </a:solidFill>
                <a:latin typeface="Arial" panose="020B0604020202020204" pitchFamily="34" charset="0"/>
                <a:cs typeface="Arial" panose="020B0604020202020204" pitchFamily="34" charset="0"/>
              </a:rPr>
              <a:t>Ahora bien, la PSTN no ha desaparecido, se sigue utilizando en todo el mundo, pero a partir de ahora nos centraremos únicamente en la red IP.</a:t>
            </a:r>
            <a:endParaRPr lang="en-US" sz="2600" dirty="0">
              <a:solidFill>
                <a:schemeClr val="accent6">
                  <a:lumMod val="75000"/>
                </a:schemeClr>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37721"/>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a:solidFill>
                  <a:schemeClr val="accent3">
                    <a:lumMod val="75000"/>
                  </a:schemeClr>
                </a:solidFill>
                <a:latin typeface="Dom Casual" charset="0"/>
              </a:rPr>
              <a:t>Calidad del servicio</a:t>
            </a:r>
          </a:p>
        </p:txBody>
      </p:sp>
      <p:pic>
        <p:nvPicPr>
          <p:cNvPr id="6" name="Imagen 5">
            <a:extLst>
              <a:ext uri="{FF2B5EF4-FFF2-40B4-BE49-F238E27FC236}">
                <a16:creationId xmlns:a16="http://schemas.microsoft.com/office/drawing/2014/main" id="{29833350-029F-C062-0CA3-9A371108E775}"/>
              </a:ext>
            </a:extLst>
          </p:cNvPr>
          <p:cNvPicPr>
            <a:picLocks noChangeAspect="1"/>
          </p:cNvPicPr>
          <p:nvPr/>
        </p:nvPicPr>
        <p:blipFill>
          <a:blip r:embed="rId3"/>
          <a:stretch>
            <a:fillRect/>
          </a:stretch>
        </p:blipFill>
        <p:spPr>
          <a:xfrm>
            <a:off x="-5679" y="3174711"/>
            <a:ext cx="9144000" cy="3216482"/>
          </a:xfrm>
          <a:prstGeom prst="rect">
            <a:avLst/>
          </a:prstGeom>
        </p:spPr>
      </p:pic>
      <p:sp>
        <p:nvSpPr>
          <p:cNvPr id="7" name="Content Placeholder 1">
            <a:extLst>
              <a:ext uri="{FF2B5EF4-FFF2-40B4-BE49-F238E27FC236}">
                <a16:creationId xmlns:a16="http://schemas.microsoft.com/office/drawing/2014/main" id="{85DE273E-42E0-636F-ADC8-BE928AD82509}"/>
              </a:ext>
            </a:extLst>
          </p:cNvPr>
          <p:cNvSpPr txBox="1">
            <a:spLocks/>
          </p:cNvSpPr>
          <p:nvPr/>
        </p:nvSpPr>
        <p:spPr>
          <a:xfrm>
            <a:off x="3203848" y="6364903"/>
            <a:ext cx="2952328" cy="455376"/>
          </a:xfrm>
          <a:prstGeom prst="rect">
            <a:avLst/>
          </a:prstGeom>
          <a:solidFill>
            <a:schemeClr val="bg1">
              <a:lumMod val="85000"/>
            </a:schemeClr>
          </a:solidFill>
        </p:spPr>
        <p:txBody>
          <a:bodyPr vert="horz" lIns="91420" tIns="45710" rIns="91420" bIns="45710" rtlCol="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kern="1200" baseline="0">
                <a:solidFill>
                  <a:schemeClr val="bg1"/>
                </a:solidFill>
                <a:latin typeface="+mn-lt"/>
                <a:ea typeface="+mn-ea"/>
                <a:cs typeface="CiscoSans ExtraLight"/>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indent="0" algn="just">
              <a:lnSpc>
                <a:spcPct val="150000"/>
              </a:lnSpc>
              <a:spcBef>
                <a:spcPts val="0"/>
              </a:spcBef>
            </a:pPr>
            <a:r>
              <a:rPr lang="es-ES" sz="1800" dirty="0">
                <a:solidFill>
                  <a:schemeClr val="tx1"/>
                </a:solidFill>
                <a:latin typeface="Arial" panose="020B0604020202020204" pitchFamily="34" charset="0"/>
                <a:cs typeface="Arial" panose="020B0604020202020204" pitchFamily="34" charset="0"/>
              </a:rPr>
              <a:t>WAN IP empresarial</a:t>
            </a:r>
            <a:endParaRPr lang="es-ES" sz="1800" dirty="0">
              <a:solidFill>
                <a:schemeClr val="accent6">
                  <a:lumMod val="75000"/>
                </a:schemeClr>
              </a:solidFill>
              <a:latin typeface="Arial" panose="020B0604020202020204" pitchFamily="34" charset="0"/>
              <a:cs typeface="Arial" panose="020B0604020202020204" pitchFamily="34" charset="0"/>
            </a:endParaRPr>
          </a:p>
          <a:p>
            <a:pPr marL="1028700" lvl="1" algn="just">
              <a:lnSpc>
                <a:spcPct val="150000"/>
              </a:lnSpc>
              <a:spcBef>
                <a:spcPts val="0"/>
              </a:spcBef>
              <a:buFont typeface="Courier New" panose="02070309020205020404" pitchFamily="49" charset="0"/>
              <a:buChar char="o"/>
            </a:pPr>
            <a:endParaRPr lang="en-US" sz="2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053519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1">
            <a:extLst>
              <a:ext uri="{FF2B5EF4-FFF2-40B4-BE49-F238E27FC236}">
                <a16:creationId xmlns:a16="http://schemas.microsoft.com/office/drawing/2014/main" id="{85DE273E-42E0-636F-ADC8-BE928AD82509}"/>
              </a:ext>
            </a:extLst>
          </p:cNvPr>
          <p:cNvSpPr txBox="1">
            <a:spLocks/>
          </p:cNvSpPr>
          <p:nvPr/>
        </p:nvSpPr>
        <p:spPr>
          <a:xfrm>
            <a:off x="3059832" y="6333003"/>
            <a:ext cx="2736304" cy="455376"/>
          </a:xfrm>
          <a:prstGeom prst="rect">
            <a:avLst/>
          </a:prstGeom>
          <a:solidFill>
            <a:schemeClr val="bg1">
              <a:lumMod val="85000"/>
            </a:schemeClr>
          </a:solidFill>
        </p:spPr>
        <p:txBody>
          <a:bodyPr vert="horz" lIns="91420" tIns="45710" rIns="91420" bIns="45710" rtlCol="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kern="1200" baseline="0">
                <a:solidFill>
                  <a:schemeClr val="bg1"/>
                </a:solidFill>
                <a:latin typeface="+mn-lt"/>
                <a:ea typeface="+mn-ea"/>
                <a:cs typeface="CiscoSans ExtraLight"/>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indent="0" algn="just">
              <a:lnSpc>
                <a:spcPct val="150000"/>
              </a:lnSpc>
              <a:spcBef>
                <a:spcPts val="0"/>
              </a:spcBef>
            </a:pPr>
            <a:r>
              <a:rPr lang="es-ES" sz="1800" dirty="0">
                <a:solidFill>
                  <a:schemeClr val="tx1"/>
                </a:solidFill>
                <a:latin typeface="Arial" panose="020B0604020202020204" pitchFamily="34" charset="0"/>
                <a:cs typeface="Arial" panose="020B0604020202020204" pitchFamily="34" charset="0"/>
              </a:rPr>
              <a:t>WAN IP empresarial</a:t>
            </a:r>
            <a:endParaRPr lang="es-ES" sz="1800" dirty="0">
              <a:solidFill>
                <a:schemeClr val="accent6">
                  <a:lumMod val="75000"/>
                </a:schemeClr>
              </a:solidFill>
              <a:latin typeface="Arial" panose="020B0604020202020204" pitchFamily="34" charset="0"/>
              <a:cs typeface="Arial" panose="020B0604020202020204" pitchFamily="34" charset="0"/>
            </a:endParaRPr>
          </a:p>
          <a:p>
            <a:pPr marL="1028700" lvl="1" algn="just">
              <a:lnSpc>
                <a:spcPct val="150000"/>
              </a:lnSpc>
              <a:spcBef>
                <a:spcPts val="0"/>
              </a:spcBef>
              <a:buFont typeface="Courier New" panose="02070309020205020404" pitchFamily="49" charset="0"/>
              <a:buChar char="o"/>
            </a:pPr>
            <a:endParaRPr lang="en-US" sz="2600" dirty="0">
              <a:latin typeface="Arial" panose="020B0604020202020204" pitchFamily="34" charset="0"/>
              <a:cs typeface="Arial" panose="020B0604020202020204" pitchFamily="34" charset="0"/>
            </a:endParaRPr>
          </a:p>
        </p:txBody>
      </p:sp>
      <p:pic>
        <p:nvPicPr>
          <p:cNvPr id="6" name="Imagen 5">
            <a:extLst>
              <a:ext uri="{FF2B5EF4-FFF2-40B4-BE49-F238E27FC236}">
                <a16:creationId xmlns:a16="http://schemas.microsoft.com/office/drawing/2014/main" id="{29833350-029F-C062-0CA3-9A371108E775}"/>
              </a:ext>
            </a:extLst>
          </p:cNvPr>
          <p:cNvPicPr>
            <a:picLocks noChangeAspect="1"/>
          </p:cNvPicPr>
          <p:nvPr/>
        </p:nvPicPr>
        <p:blipFill>
          <a:blip r:embed="rId3"/>
          <a:stretch>
            <a:fillRect/>
          </a:stretch>
        </p:blipFill>
        <p:spPr>
          <a:xfrm>
            <a:off x="297261" y="3645024"/>
            <a:ext cx="7818039" cy="2750064"/>
          </a:xfrm>
          <a:prstGeom prst="rect">
            <a:avLst/>
          </a:prstGeom>
        </p:spPr>
      </p:pic>
      <p:sp>
        <p:nvSpPr>
          <p:cNvPr id="2" name="Content Placeholder 1"/>
          <p:cNvSpPr>
            <a:spLocks noGrp="1"/>
          </p:cNvSpPr>
          <p:nvPr>
            <p:ph idx="1"/>
          </p:nvPr>
        </p:nvSpPr>
        <p:spPr>
          <a:xfrm>
            <a:off x="323528" y="1231142"/>
            <a:ext cx="5832648" cy="2248279"/>
          </a:xfrm>
        </p:spPr>
        <p:txBody>
          <a:bodyPr/>
          <a:lstStyle/>
          <a:p>
            <a:pPr indent="0" algn="just">
              <a:lnSpc>
                <a:spcPct val="150000"/>
              </a:lnSpc>
              <a:spcBef>
                <a:spcPts val="0"/>
              </a:spcBef>
            </a:pPr>
            <a:r>
              <a:rPr lang="es-ES" sz="1800" dirty="0">
                <a:solidFill>
                  <a:schemeClr val="tx1"/>
                </a:solidFill>
                <a:latin typeface="Arial" panose="020B0604020202020204" pitchFamily="34" charset="0"/>
                <a:cs typeface="Arial" panose="020B0604020202020204" pitchFamily="34" charset="0"/>
              </a:rPr>
              <a:t>Las </a:t>
            </a:r>
            <a:r>
              <a:rPr lang="es-ES" sz="1800" b="1" dirty="0">
                <a:solidFill>
                  <a:schemeClr val="accent6">
                    <a:lumMod val="75000"/>
                  </a:schemeClr>
                </a:solidFill>
                <a:latin typeface="Arial" panose="020B0604020202020204" pitchFamily="34" charset="0"/>
                <a:cs typeface="Arial" panose="020B0604020202020204" pitchFamily="34" charset="0"/>
              </a:rPr>
              <a:t>redes convergentes </a:t>
            </a:r>
            <a:r>
              <a:rPr lang="es-ES" sz="1800" dirty="0">
                <a:solidFill>
                  <a:schemeClr val="tx1"/>
                </a:solidFill>
                <a:latin typeface="Arial" panose="020B0604020202020204" pitchFamily="34" charset="0"/>
                <a:cs typeface="Arial" panose="020B0604020202020204" pitchFamily="34" charset="0"/>
              </a:rPr>
              <a:t>permiten ahorrar costos, así como funciones más avanzadas para el tráfico de voz y video. Por ejemplo, los teléfonos IP pueden integrarse con software de colaboración como Cisco WebEx o Microsoft </a:t>
            </a:r>
            <a:r>
              <a:rPr lang="es-ES" sz="1800" dirty="0" err="1">
                <a:solidFill>
                  <a:schemeClr val="tx1"/>
                </a:solidFill>
                <a:latin typeface="Arial" panose="020B0604020202020204" pitchFamily="34" charset="0"/>
                <a:cs typeface="Arial" panose="020B0604020202020204" pitchFamily="34" charset="0"/>
              </a:rPr>
              <a:t>Teams</a:t>
            </a:r>
            <a:r>
              <a:rPr lang="es-ES" sz="1800" dirty="0">
                <a:solidFill>
                  <a:schemeClr val="tx1"/>
                </a:solidFill>
                <a:latin typeface="Arial" panose="020B0604020202020204" pitchFamily="34" charset="0"/>
                <a:cs typeface="Arial" panose="020B0604020202020204" pitchFamily="34" charset="0"/>
              </a:rPr>
              <a:t>.</a:t>
            </a:r>
            <a:endParaRPr lang="en-US" sz="2600" b="1" dirty="0">
              <a:solidFill>
                <a:schemeClr val="accent6">
                  <a:lumMod val="75000"/>
                </a:schemeClr>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37721"/>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a:solidFill>
                  <a:schemeClr val="accent3">
                    <a:lumMod val="75000"/>
                  </a:schemeClr>
                </a:solidFill>
                <a:latin typeface="Dom Casual" charset="0"/>
              </a:rPr>
              <a:t>Calidad del servicio</a:t>
            </a:r>
          </a:p>
        </p:txBody>
      </p:sp>
      <p:pic>
        <p:nvPicPr>
          <p:cNvPr id="5" name="Imagen 4" descr="Gráfico, Gráfico de burbujas&#10;&#10;Descripción generada automáticamente">
            <a:extLst>
              <a:ext uri="{FF2B5EF4-FFF2-40B4-BE49-F238E27FC236}">
                <a16:creationId xmlns:a16="http://schemas.microsoft.com/office/drawing/2014/main" id="{A4780E3E-4403-CF41-FA2B-F786CE54AE5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72200" y="1194095"/>
            <a:ext cx="2593143" cy="2437554"/>
          </a:xfrm>
          <a:prstGeom prst="rect">
            <a:avLst/>
          </a:prstGeom>
        </p:spPr>
      </p:pic>
    </p:spTree>
    <p:extLst>
      <p:ext uri="{BB962C8B-B14F-4D97-AF65-F5344CB8AC3E}">
        <p14:creationId xmlns:p14="http://schemas.microsoft.com/office/powerpoint/2010/main" val="18909809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29833350-029F-C062-0CA3-9A371108E775}"/>
              </a:ext>
            </a:extLst>
          </p:cNvPr>
          <p:cNvPicPr>
            <a:picLocks noChangeAspect="1"/>
          </p:cNvPicPr>
          <p:nvPr/>
        </p:nvPicPr>
        <p:blipFill>
          <a:blip r:embed="rId3"/>
          <a:stretch>
            <a:fillRect/>
          </a:stretch>
        </p:blipFill>
        <p:spPr>
          <a:xfrm>
            <a:off x="-5679" y="3174711"/>
            <a:ext cx="9144000" cy="3216482"/>
          </a:xfrm>
          <a:prstGeom prst="rect">
            <a:avLst/>
          </a:prstGeom>
        </p:spPr>
      </p:pic>
      <p:sp>
        <p:nvSpPr>
          <p:cNvPr id="2" name="Content Placeholder 1"/>
          <p:cNvSpPr>
            <a:spLocks noGrp="1"/>
          </p:cNvSpPr>
          <p:nvPr>
            <p:ph idx="1"/>
          </p:nvPr>
        </p:nvSpPr>
        <p:spPr>
          <a:xfrm>
            <a:off x="179512" y="1180721"/>
            <a:ext cx="8784976" cy="2248279"/>
          </a:xfrm>
        </p:spPr>
        <p:txBody>
          <a:bodyPr/>
          <a:lstStyle/>
          <a:p>
            <a:pPr indent="0" algn="just">
              <a:lnSpc>
                <a:spcPct val="150000"/>
              </a:lnSpc>
              <a:spcBef>
                <a:spcPts val="0"/>
              </a:spcBef>
            </a:pPr>
            <a:r>
              <a:rPr lang="es-ES" sz="1800" dirty="0">
                <a:solidFill>
                  <a:schemeClr val="tx1">
                    <a:lumMod val="95000"/>
                    <a:lumOff val="5000"/>
                  </a:schemeClr>
                </a:solidFill>
                <a:latin typeface="Arial" panose="020B0604020202020204" pitchFamily="34" charset="0"/>
                <a:cs typeface="Arial" panose="020B0604020202020204" pitchFamily="34" charset="0"/>
              </a:rPr>
              <a:t>Sin embargo, los diferentes tipos de tráfico ahora tienen que competir por el </a:t>
            </a:r>
            <a:r>
              <a:rPr lang="es-ES" sz="1800" b="1" dirty="0">
                <a:solidFill>
                  <a:schemeClr val="tx1">
                    <a:lumMod val="95000"/>
                    <a:lumOff val="5000"/>
                  </a:schemeClr>
                </a:solidFill>
                <a:latin typeface="Arial" panose="020B0604020202020204" pitchFamily="34" charset="0"/>
                <a:cs typeface="Arial" panose="020B0604020202020204" pitchFamily="34" charset="0"/>
              </a:rPr>
              <a:t>ancho de banda. </a:t>
            </a:r>
            <a:r>
              <a:rPr lang="es-ES" sz="1800" dirty="0">
                <a:solidFill>
                  <a:schemeClr val="accent6">
                    <a:lumMod val="75000"/>
                  </a:schemeClr>
                </a:solidFill>
                <a:latin typeface="Arial" panose="020B0604020202020204" pitchFamily="34" charset="0"/>
                <a:cs typeface="Arial" panose="020B0604020202020204" pitchFamily="34" charset="0"/>
              </a:rPr>
              <a:t>Si hay mucho ancho de banda disponible y la red no está congestionada, esto no es un problema, pero una red ocupada puede traer problemas para el tráfico de voz y video que es sensible a situaciones como la demora.</a:t>
            </a:r>
            <a:endParaRPr lang="en-US" sz="2600" dirty="0">
              <a:solidFill>
                <a:schemeClr val="accent6">
                  <a:lumMod val="75000"/>
                </a:schemeClr>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37721"/>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a:solidFill>
                  <a:schemeClr val="accent3">
                    <a:lumMod val="75000"/>
                  </a:schemeClr>
                </a:solidFill>
                <a:latin typeface="Dom Casual" charset="0"/>
              </a:rPr>
              <a:t>Calidad del servicio</a:t>
            </a:r>
          </a:p>
        </p:txBody>
      </p:sp>
      <p:sp>
        <p:nvSpPr>
          <p:cNvPr id="7" name="Content Placeholder 1">
            <a:extLst>
              <a:ext uri="{FF2B5EF4-FFF2-40B4-BE49-F238E27FC236}">
                <a16:creationId xmlns:a16="http://schemas.microsoft.com/office/drawing/2014/main" id="{85DE273E-42E0-636F-ADC8-BE928AD82509}"/>
              </a:ext>
            </a:extLst>
          </p:cNvPr>
          <p:cNvSpPr txBox="1">
            <a:spLocks/>
          </p:cNvSpPr>
          <p:nvPr/>
        </p:nvSpPr>
        <p:spPr>
          <a:xfrm>
            <a:off x="3203848" y="6364903"/>
            <a:ext cx="2952328" cy="455376"/>
          </a:xfrm>
          <a:prstGeom prst="rect">
            <a:avLst/>
          </a:prstGeom>
          <a:solidFill>
            <a:schemeClr val="bg1">
              <a:lumMod val="85000"/>
            </a:schemeClr>
          </a:solidFill>
        </p:spPr>
        <p:txBody>
          <a:bodyPr vert="horz" lIns="91420" tIns="45710" rIns="91420" bIns="45710" rtlCol="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kern="1200" baseline="0">
                <a:solidFill>
                  <a:schemeClr val="bg1"/>
                </a:solidFill>
                <a:latin typeface="+mn-lt"/>
                <a:ea typeface="+mn-ea"/>
                <a:cs typeface="CiscoSans ExtraLight"/>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indent="0" algn="just">
              <a:lnSpc>
                <a:spcPct val="150000"/>
              </a:lnSpc>
              <a:spcBef>
                <a:spcPts val="0"/>
              </a:spcBef>
            </a:pPr>
            <a:r>
              <a:rPr lang="es-ES" sz="1800" dirty="0">
                <a:solidFill>
                  <a:schemeClr val="tx1"/>
                </a:solidFill>
                <a:latin typeface="Arial" panose="020B0604020202020204" pitchFamily="34" charset="0"/>
                <a:cs typeface="Arial" panose="020B0604020202020204" pitchFamily="34" charset="0"/>
              </a:rPr>
              <a:t>WAN IP empresarial</a:t>
            </a:r>
            <a:endParaRPr lang="es-ES" sz="1800" dirty="0">
              <a:solidFill>
                <a:schemeClr val="accent6">
                  <a:lumMod val="75000"/>
                </a:schemeClr>
              </a:solidFill>
              <a:latin typeface="Arial" panose="020B0604020202020204" pitchFamily="34" charset="0"/>
              <a:cs typeface="Arial" panose="020B0604020202020204" pitchFamily="34" charset="0"/>
            </a:endParaRPr>
          </a:p>
          <a:p>
            <a:pPr marL="1028700" lvl="1" algn="just">
              <a:lnSpc>
                <a:spcPct val="150000"/>
              </a:lnSpc>
              <a:spcBef>
                <a:spcPts val="0"/>
              </a:spcBef>
              <a:buFont typeface="Courier New" panose="02070309020205020404" pitchFamily="49" charset="0"/>
              <a:buChar char="o"/>
            </a:pPr>
            <a:endParaRPr lang="en-US" sz="2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44528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29833350-029F-C062-0CA3-9A371108E775}"/>
              </a:ext>
            </a:extLst>
          </p:cNvPr>
          <p:cNvPicPr>
            <a:picLocks noChangeAspect="1"/>
          </p:cNvPicPr>
          <p:nvPr/>
        </p:nvPicPr>
        <p:blipFill>
          <a:blip r:embed="rId3"/>
          <a:stretch>
            <a:fillRect/>
          </a:stretch>
        </p:blipFill>
        <p:spPr>
          <a:xfrm>
            <a:off x="-5679" y="3174711"/>
            <a:ext cx="9144000" cy="3216482"/>
          </a:xfrm>
          <a:prstGeom prst="rect">
            <a:avLst/>
          </a:prstGeom>
        </p:spPr>
      </p:pic>
      <p:sp>
        <p:nvSpPr>
          <p:cNvPr id="2" name="Content Placeholder 1"/>
          <p:cNvSpPr>
            <a:spLocks noGrp="1"/>
          </p:cNvSpPr>
          <p:nvPr>
            <p:ph idx="1"/>
          </p:nvPr>
        </p:nvSpPr>
        <p:spPr>
          <a:xfrm>
            <a:off x="179512" y="1180721"/>
            <a:ext cx="8784976" cy="2248279"/>
          </a:xfrm>
        </p:spPr>
        <p:txBody>
          <a:bodyPr/>
          <a:lstStyle/>
          <a:p>
            <a:pPr indent="0" algn="just">
              <a:lnSpc>
                <a:spcPct val="150000"/>
              </a:lnSpc>
              <a:spcBef>
                <a:spcPts val="0"/>
              </a:spcBef>
            </a:pPr>
            <a:r>
              <a:rPr lang="es-ES" sz="1800" dirty="0" err="1">
                <a:solidFill>
                  <a:schemeClr val="tx1">
                    <a:lumMod val="95000"/>
                    <a:lumOff val="5000"/>
                  </a:schemeClr>
                </a:solidFill>
                <a:latin typeface="Arial" panose="020B0604020202020204" pitchFamily="34" charset="0"/>
                <a:cs typeface="Arial" panose="020B0604020202020204" pitchFamily="34" charset="0"/>
              </a:rPr>
              <a:t>QoS</a:t>
            </a:r>
            <a:r>
              <a:rPr lang="es-ES" sz="1800" dirty="0">
                <a:solidFill>
                  <a:schemeClr val="tx1">
                    <a:lumMod val="95000"/>
                    <a:lumOff val="5000"/>
                  </a:schemeClr>
                </a:solidFill>
                <a:latin typeface="Arial" panose="020B0604020202020204" pitchFamily="34" charset="0"/>
                <a:cs typeface="Arial" panose="020B0604020202020204" pitchFamily="34" charset="0"/>
              </a:rPr>
              <a:t> es un conjunto de herramientas utilizadas por los dispositivos de red para aplicar diferente trato a diferentes paquetes. Ciertos tipos de tráfico reciben un tratamiento de mayor prioridad y otros tipos de tráfico reciben un tratamiento de menor prioridad.</a:t>
            </a:r>
            <a:endParaRPr lang="en-US" sz="2600" dirty="0">
              <a:solidFill>
                <a:schemeClr val="accent6">
                  <a:lumMod val="75000"/>
                </a:schemeClr>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37721"/>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a:solidFill>
                  <a:schemeClr val="accent3">
                    <a:lumMod val="75000"/>
                  </a:schemeClr>
                </a:solidFill>
                <a:latin typeface="Dom Casual" charset="0"/>
              </a:rPr>
              <a:t>Calidad del servicio</a:t>
            </a:r>
          </a:p>
        </p:txBody>
      </p:sp>
      <p:sp>
        <p:nvSpPr>
          <p:cNvPr id="7" name="Content Placeholder 1">
            <a:extLst>
              <a:ext uri="{FF2B5EF4-FFF2-40B4-BE49-F238E27FC236}">
                <a16:creationId xmlns:a16="http://schemas.microsoft.com/office/drawing/2014/main" id="{85DE273E-42E0-636F-ADC8-BE928AD82509}"/>
              </a:ext>
            </a:extLst>
          </p:cNvPr>
          <p:cNvSpPr txBox="1">
            <a:spLocks/>
          </p:cNvSpPr>
          <p:nvPr/>
        </p:nvSpPr>
        <p:spPr>
          <a:xfrm>
            <a:off x="3203848" y="6364903"/>
            <a:ext cx="2952328" cy="455376"/>
          </a:xfrm>
          <a:prstGeom prst="rect">
            <a:avLst/>
          </a:prstGeom>
          <a:solidFill>
            <a:schemeClr val="bg1">
              <a:lumMod val="85000"/>
            </a:schemeClr>
          </a:solidFill>
        </p:spPr>
        <p:txBody>
          <a:bodyPr vert="horz" lIns="91420" tIns="45710" rIns="91420" bIns="45710" rtlCol="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kern="1200" baseline="0">
                <a:solidFill>
                  <a:schemeClr val="bg1"/>
                </a:solidFill>
                <a:latin typeface="+mn-lt"/>
                <a:ea typeface="+mn-ea"/>
                <a:cs typeface="CiscoSans ExtraLight"/>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indent="0" algn="just">
              <a:lnSpc>
                <a:spcPct val="150000"/>
              </a:lnSpc>
              <a:spcBef>
                <a:spcPts val="0"/>
              </a:spcBef>
            </a:pPr>
            <a:r>
              <a:rPr lang="es-ES" sz="1800" dirty="0">
                <a:solidFill>
                  <a:schemeClr val="tx1"/>
                </a:solidFill>
                <a:latin typeface="Arial" panose="020B0604020202020204" pitchFamily="34" charset="0"/>
                <a:cs typeface="Arial" panose="020B0604020202020204" pitchFamily="34" charset="0"/>
              </a:rPr>
              <a:t>WAN IP empresarial</a:t>
            </a:r>
            <a:endParaRPr lang="es-ES" sz="1800" dirty="0">
              <a:solidFill>
                <a:schemeClr val="accent6">
                  <a:lumMod val="75000"/>
                </a:schemeClr>
              </a:solidFill>
              <a:latin typeface="Arial" panose="020B0604020202020204" pitchFamily="34" charset="0"/>
              <a:cs typeface="Arial" panose="020B0604020202020204" pitchFamily="34" charset="0"/>
            </a:endParaRPr>
          </a:p>
          <a:p>
            <a:pPr marL="1028700" lvl="1" algn="just">
              <a:lnSpc>
                <a:spcPct val="150000"/>
              </a:lnSpc>
              <a:spcBef>
                <a:spcPts val="0"/>
              </a:spcBef>
              <a:buFont typeface="Courier New" panose="02070309020205020404" pitchFamily="49" charset="0"/>
              <a:buChar char="o"/>
            </a:pPr>
            <a:endParaRPr lang="en-US" sz="2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5672226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79512" y="1180721"/>
            <a:ext cx="8590279" cy="2608319"/>
          </a:xfrm>
        </p:spPr>
        <p:txBody>
          <a:bodyPr/>
          <a:lstStyle/>
          <a:p>
            <a:pPr indent="0" algn="just">
              <a:lnSpc>
                <a:spcPct val="150000"/>
              </a:lnSpc>
              <a:spcBef>
                <a:spcPts val="0"/>
              </a:spcBef>
            </a:pPr>
            <a:r>
              <a:rPr lang="es-ES" sz="1800" dirty="0" err="1">
                <a:solidFill>
                  <a:schemeClr val="tx1">
                    <a:lumMod val="95000"/>
                    <a:lumOff val="5000"/>
                  </a:schemeClr>
                </a:solidFill>
                <a:latin typeface="Arial" panose="020B0604020202020204" pitchFamily="34" charset="0"/>
                <a:cs typeface="Arial" panose="020B0604020202020204" pitchFamily="34" charset="0"/>
              </a:rPr>
              <a:t>QoS</a:t>
            </a:r>
            <a:r>
              <a:rPr lang="es-ES" sz="1800" dirty="0">
                <a:solidFill>
                  <a:schemeClr val="tx1">
                    <a:lumMod val="95000"/>
                    <a:lumOff val="5000"/>
                  </a:schemeClr>
                </a:solidFill>
                <a:latin typeface="Arial" panose="020B0604020202020204" pitchFamily="34" charset="0"/>
                <a:cs typeface="Arial" panose="020B0604020202020204" pitchFamily="34" charset="0"/>
              </a:rPr>
              <a:t> se utiliza para gestionar las siguientes características del tráfico de red:</a:t>
            </a:r>
          </a:p>
          <a:p>
            <a:pPr marL="628590" indent="-342900" algn="just">
              <a:lnSpc>
                <a:spcPct val="150000"/>
              </a:lnSpc>
              <a:spcBef>
                <a:spcPts val="0"/>
              </a:spcBef>
              <a:buAutoNum type="arabicParenR"/>
            </a:pPr>
            <a:r>
              <a:rPr lang="es-ES" sz="1800" b="1" dirty="0">
                <a:solidFill>
                  <a:schemeClr val="accent6">
                    <a:lumMod val="75000"/>
                  </a:schemeClr>
                </a:solidFill>
                <a:latin typeface="Arial" panose="020B0604020202020204" pitchFamily="34" charset="0"/>
                <a:cs typeface="Arial" panose="020B0604020202020204" pitchFamily="34" charset="0"/>
              </a:rPr>
              <a:t>Ancho de banda</a:t>
            </a:r>
          </a:p>
          <a:p>
            <a:pPr marL="571440" indent="-285750" algn="just">
              <a:lnSpc>
                <a:spcPct val="150000"/>
              </a:lnSpc>
              <a:spcBef>
                <a:spcPts val="0"/>
              </a:spcBef>
              <a:buFont typeface="Arial" panose="020B0604020202020204" pitchFamily="34" charset="0"/>
              <a:buChar char="•"/>
            </a:pPr>
            <a:r>
              <a:rPr lang="es-ES" sz="1800" dirty="0">
                <a:solidFill>
                  <a:schemeClr val="tx1">
                    <a:lumMod val="95000"/>
                    <a:lumOff val="5000"/>
                  </a:schemeClr>
                </a:solidFill>
                <a:latin typeface="Arial" panose="020B0604020202020204" pitchFamily="34" charset="0"/>
                <a:cs typeface="Arial" panose="020B0604020202020204" pitchFamily="34" charset="0"/>
              </a:rPr>
              <a:t>Se refiere a la capacidad total del enlace y se mide en bits por segundo (por ejemplo Kbps, Mbps, Gbps, </a:t>
            </a:r>
            <a:r>
              <a:rPr lang="es-ES" sz="1800" dirty="0" err="1">
                <a:solidFill>
                  <a:schemeClr val="tx1">
                    <a:lumMod val="95000"/>
                    <a:lumOff val="5000"/>
                  </a:schemeClr>
                </a:solidFill>
                <a:latin typeface="Arial" panose="020B0604020202020204" pitchFamily="34" charset="0"/>
                <a:cs typeface="Arial" panose="020B0604020202020204" pitchFamily="34" charset="0"/>
              </a:rPr>
              <a:t>etc</a:t>
            </a:r>
            <a:r>
              <a:rPr lang="es-ES" sz="1800" dirty="0">
                <a:solidFill>
                  <a:schemeClr val="tx1">
                    <a:lumMod val="95000"/>
                    <a:lumOff val="5000"/>
                  </a:schemeClr>
                </a:solidFill>
                <a:latin typeface="Arial" panose="020B0604020202020204" pitchFamily="34" charset="0"/>
                <a:cs typeface="Arial" panose="020B0604020202020204" pitchFamily="34" charset="0"/>
              </a:rPr>
              <a:t>).</a:t>
            </a:r>
          </a:p>
          <a:p>
            <a:pPr marL="571440" indent="-285750" algn="just">
              <a:lnSpc>
                <a:spcPct val="150000"/>
              </a:lnSpc>
              <a:spcBef>
                <a:spcPts val="0"/>
              </a:spcBef>
              <a:buFont typeface="Arial" panose="020B0604020202020204" pitchFamily="34" charset="0"/>
              <a:buChar char="•"/>
            </a:pPr>
            <a:r>
              <a:rPr lang="es-ES" sz="1800" dirty="0">
                <a:solidFill>
                  <a:schemeClr val="tx1">
                    <a:lumMod val="95000"/>
                    <a:lumOff val="5000"/>
                  </a:schemeClr>
                </a:solidFill>
                <a:latin typeface="Arial" panose="020B0604020202020204" pitchFamily="34" charset="0"/>
                <a:cs typeface="Arial" panose="020B0604020202020204" pitchFamily="34" charset="0"/>
              </a:rPr>
              <a:t>Las herramientas de </a:t>
            </a:r>
            <a:r>
              <a:rPr lang="es-ES" sz="1800" dirty="0" err="1">
                <a:solidFill>
                  <a:schemeClr val="tx1">
                    <a:lumMod val="95000"/>
                    <a:lumOff val="5000"/>
                  </a:schemeClr>
                </a:solidFill>
                <a:latin typeface="Arial" panose="020B0604020202020204" pitchFamily="34" charset="0"/>
                <a:cs typeface="Arial" panose="020B0604020202020204" pitchFamily="34" charset="0"/>
              </a:rPr>
              <a:t>QoS</a:t>
            </a:r>
            <a:r>
              <a:rPr lang="es-ES" sz="1800" dirty="0">
                <a:solidFill>
                  <a:schemeClr val="tx1">
                    <a:lumMod val="95000"/>
                    <a:lumOff val="5000"/>
                  </a:schemeClr>
                </a:solidFill>
                <a:latin typeface="Arial" panose="020B0604020202020204" pitchFamily="34" charset="0"/>
                <a:cs typeface="Arial" panose="020B0604020202020204" pitchFamily="34" charset="0"/>
              </a:rPr>
              <a:t> le permiten reservar una cierta cantidad de ancho de banda de un enlace para tipos específicos de tráfico. </a:t>
            </a:r>
          </a:p>
          <a:p>
            <a:pPr marL="571440" indent="-285750" algn="just">
              <a:lnSpc>
                <a:spcPct val="150000"/>
              </a:lnSpc>
              <a:spcBef>
                <a:spcPts val="0"/>
              </a:spcBef>
              <a:buFont typeface="Arial" panose="020B0604020202020204" pitchFamily="34" charset="0"/>
              <a:buChar char="•"/>
            </a:pPr>
            <a:endParaRPr lang="en-US" sz="2600" dirty="0">
              <a:solidFill>
                <a:schemeClr val="accent6">
                  <a:lumMod val="75000"/>
                </a:schemeClr>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37721"/>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a:solidFill>
                  <a:schemeClr val="accent3">
                    <a:lumMod val="75000"/>
                  </a:schemeClr>
                </a:solidFill>
                <a:latin typeface="Dom Casual" charset="0"/>
              </a:rPr>
              <a:t>Ancho de banda - </a:t>
            </a:r>
            <a:r>
              <a:rPr lang="es-ES_tradnl" altLang="es-MX" sz="1800" b="1" dirty="0" err="1">
                <a:solidFill>
                  <a:schemeClr val="accent3">
                    <a:lumMod val="75000"/>
                  </a:schemeClr>
                </a:solidFill>
                <a:latin typeface="Dom Casual" charset="0"/>
              </a:rPr>
              <a:t>Bandwidth</a:t>
            </a:r>
            <a:endParaRPr lang="es-ES_tradnl" altLang="es-MX" sz="1800" b="1" dirty="0">
              <a:solidFill>
                <a:schemeClr val="accent3">
                  <a:lumMod val="75000"/>
                </a:schemeClr>
              </a:solidFill>
              <a:latin typeface="Dom Casual" charset="0"/>
            </a:endParaRPr>
          </a:p>
        </p:txBody>
      </p:sp>
      <p:pic>
        <p:nvPicPr>
          <p:cNvPr id="8" name="Imagen 7">
            <a:extLst>
              <a:ext uri="{FF2B5EF4-FFF2-40B4-BE49-F238E27FC236}">
                <a16:creationId xmlns:a16="http://schemas.microsoft.com/office/drawing/2014/main" id="{128943F3-BAC6-D39C-E4EA-F473C1621574}"/>
              </a:ext>
            </a:extLst>
          </p:cNvPr>
          <p:cNvPicPr>
            <a:picLocks noChangeAspect="1"/>
          </p:cNvPicPr>
          <p:nvPr/>
        </p:nvPicPr>
        <p:blipFill>
          <a:blip r:embed="rId3"/>
          <a:stretch>
            <a:fillRect/>
          </a:stretch>
        </p:blipFill>
        <p:spPr>
          <a:xfrm>
            <a:off x="4658212" y="3789040"/>
            <a:ext cx="4111579" cy="2876733"/>
          </a:xfrm>
          <a:prstGeom prst="rect">
            <a:avLst/>
          </a:prstGeom>
        </p:spPr>
      </p:pic>
      <p:sp>
        <p:nvSpPr>
          <p:cNvPr id="9" name="Content Placeholder 1">
            <a:extLst>
              <a:ext uri="{FF2B5EF4-FFF2-40B4-BE49-F238E27FC236}">
                <a16:creationId xmlns:a16="http://schemas.microsoft.com/office/drawing/2014/main" id="{333B5D2B-B544-E820-4461-3527D05B7EBA}"/>
              </a:ext>
            </a:extLst>
          </p:cNvPr>
          <p:cNvSpPr txBox="1">
            <a:spLocks/>
          </p:cNvSpPr>
          <p:nvPr/>
        </p:nvSpPr>
        <p:spPr>
          <a:xfrm>
            <a:off x="374208" y="3807900"/>
            <a:ext cx="4111579" cy="2248279"/>
          </a:xfrm>
          <a:prstGeom prst="rect">
            <a:avLst/>
          </a:prstGeom>
        </p:spPr>
        <p:txBody>
          <a:bodyPr vert="horz" lIns="91420" tIns="45710" rIns="91420" bIns="45710" rtlCol="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kern="1200" baseline="0">
                <a:solidFill>
                  <a:schemeClr val="bg1"/>
                </a:solidFill>
                <a:latin typeface="+mn-lt"/>
                <a:ea typeface="+mn-ea"/>
                <a:cs typeface="CiscoSans ExtraLight"/>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indent="0" algn="just">
              <a:lnSpc>
                <a:spcPct val="150000"/>
              </a:lnSpc>
              <a:spcBef>
                <a:spcPts val="0"/>
              </a:spcBef>
            </a:pPr>
            <a:r>
              <a:rPr lang="es-ES" sz="1800" dirty="0">
                <a:solidFill>
                  <a:schemeClr val="tx1">
                    <a:lumMod val="95000"/>
                    <a:lumOff val="5000"/>
                  </a:schemeClr>
                </a:solidFill>
                <a:latin typeface="Arial" panose="020B0604020202020204" pitchFamily="34" charset="0"/>
                <a:cs typeface="Arial" panose="020B0604020202020204" pitchFamily="34" charset="0"/>
              </a:rPr>
              <a:t>Por ejemplo, se podría reservar el 20% del ancho de banda del enlace para el tráfico de voz, el 30 % para tipos específicos de tráfico de datos y dejar el 50% para el resto del tráfico.</a:t>
            </a:r>
          </a:p>
          <a:p>
            <a:pPr marL="571440" indent="-285750" algn="just">
              <a:lnSpc>
                <a:spcPct val="150000"/>
              </a:lnSpc>
              <a:spcBef>
                <a:spcPts val="0"/>
              </a:spcBef>
              <a:buFont typeface="Arial" panose="020B0604020202020204" pitchFamily="34" charset="0"/>
              <a:buChar char="•"/>
            </a:pPr>
            <a:endParaRPr lang="es-ES" sz="1800" dirty="0">
              <a:solidFill>
                <a:schemeClr val="tx1">
                  <a:lumMod val="95000"/>
                  <a:lumOff val="5000"/>
                </a:schemeClr>
              </a:solidFill>
              <a:latin typeface="Arial" panose="020B0604020202020204" pitchFamily="34" charset="0"/>
              <a:cs typeface="Arial" panose="020B0604020202020204" pitchFamily="34" charset="0"/>
            </a:endParaRPr>
          </a:p>
          <a:p>
            <a:pPr marL="571440" indent="-285750" algn="just">
              <a:lnSpc>
                <a:spcPct val="150000"/>
              </a:lnSpc>
              <a:spcBef>
                <a:spcPts val="0"/>
              </a:spcBef>
              <a:buFont typeface="Arial" panose="020B0604020202020204" pitchFamily="34" charset="0"/>
              <a:buChar char="•"/>
            </a:pPr>
            <a:endParaRPr lang="en-US" sz="2600" dirty="0">
              <a:solidFill>
                <a:schemeClr val="accent6">
                  <a:lumMod val="7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86956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632" y="1556792"/>
            <a:ext cx="8590279" cy="2608319"/>
          </a:xfrm>
        </p:spPr>
        <p:txBody>
          <a:bodyPr/>
          <a:lstStyle/>
          <a:p>
            <a:pPr indent="0" algn="just">
              <a:lnSpc>
                <a:spcPct val="150000"/>
              </a:lnSpc>
              <a:spcBef>
                <a:spcPts val="0"/>
              </a:spcBef>
            </a:pPr>
            <a:r>
              <a:rPr lang="es-ES" sz="1800" b="1" dirty="0">
                <a:solidFill>
                  <a:schemeClr val="accent6">
                    <a:lumMod val="75000"/>
                  </a:schemeClr>
                </a:solidFill>
                <a:latin typeface="Arial" panose="020B0604020202020204" pitchFamily="34" charset="0"/>
                <a:cs typeface="Arial" panose="020B0604020202020204" pitchFamily="34" charset="0"/>
              </a:rPr>
              <a:t>2) Demora (</a:t>
            </a:r>
            <a:r>
              <a:rPr lang="es-ES" sz="1800" b="1" dirty="0" err="1">
                <a:solidFill>
                  <a:schemeClr val="accent6">
                    <a:lumMod val="75000"/>
                  </a:schemeClr>
                </a:solidFill>
                <a:latin typeface="Arial" panose="020B0604020202020204" pitchFamily="34" charset="0"/>
                <a:cs typeface="Arial" panose="020B0604020202020204" pitchFamily="34" charset="0"/>
              </a:rPr>
              <a:t>Delay</a:t>
            </a:r>
            <a:r>
              <a:rPr lang="es-ES" sz="1800" b="1" dirty="0">
                <a:solidFill>
                  <a:schemeClr val="accent6">
                    <a:lumMod val="75000"/>
                  </a:schemeClr>
                </a:solidFill>
                <a:latin typeface="Arial" panose="020B0604020202020204" pitchFamily="34" charset="0"/>
                <a:cs typeface="Arial" panose="020B0604020202020204" pitchFamily="34" charset="0"/>
              </a:rPr>
              <a:t>) </a:t>
            </a:r>
            <a:r>
              <a:rPr lang="es-ES" sz="1800" dirty="0">
                <a:solidFill>
                  <a:schemeClr val="tx1">
                    <a:lumMod val="95000"/>
                    <a:lumOff val="5000"/>
                  </a:schemeClr>
                </a:solidFill>
                <a:latin typeface="Arial" panose="020B0604020202020204" pitchFamily="34" charset="0"/>
                <a:cs typeface="Arial" panose="020B0604020202020204" pitchFamily="34" charset="0"/>
              </a:rPr>
              <a:t>Hay dos formas principales de medir el retraso.</a:t>
            </a:r>
          </a:p>
          <a:p>
            <a:pPr marL="628590" indent="-342900" algn="just">
              <a:lnSpc>
                <a:spcPct val="150000"/>
              </a:lnSpc>
              <a:spcBef>
                <a:spcPts val="0"/>
              </a:spcBef>
              <a:buFont typeface="+mj-lt"/>
              <a:buAutoNum type="alphaLcParenR"/>
            </a:pPr>
            <a:r>
              <a:rPr lang="es-ES" sz="1800" dirty="0">
                <a:solidFill>
                  <a:schemeClr val="tx1">
                    <a:lumMod val="95000"/>
                    <a:lumOff val="5000"/>
                  </a:schemeClr>
                </a:solidFill>
                <a:latin typeface="Arial" panose="020B0604020202020204" pitchFamily="34" charset="0"/>
                <a:cs typeface="Arial" panose="020B0604020202020204" pitchFamily="34" charset="0"/>
              </a:rPr>
              <a:t>La cantidad de tiempo que tarda el tráfico en ir del origen al destino = </a:t>
            </a:r>
            <a:r>
              <a:rPr lang="es-ES" sz="1800" b="1" dirty="0">
                <a:solidFill>
                  <a:schemeClr val="tx1">
                    <a:lumMod val="95000"/>
                    <a:lumOff val="5000"/>
                  </a:schemeClr>
                </a:solidFill>
                <a:latin typeface="Arial" panose="020B0604020202020204" pitchFamily="34" charset="0"/>
                <a:cs typeface="Arial" panose="020B0604020202020204" pitchFamily="34" charset="0"/>
              </a:rPr>
              <a:t>demora en un solo sentido (</a:t>
            </a:r>
            <a:r>
              <a:rPr lang="es-ES" sz="1800" b="1" dirty="0" err="1">
                <a:solidFill>
                  <a:schemeClr val="tx1">
                    <a:lumMod val="95000"/>
                    <a:lumOff val="5000"/>
                  </a:schemeClr>
                </a:solidFill>
                <a:latin typeface="Arial" panose="020B0604020202020204" pitchFamily="34" charset="0"/>
                <a:cs typeface="Arial" panose="020B0604020202020204" pitchFamily="34" charset="0"/>
              </a:rPr>
              <a:t>one-way</a:t>
            </a:r>
            <a:r>
              <a:rPr lang="es-ES" sz="1800" b="1" dirty="0">
                <a:solidFill>
                  <a:schemeClr val="tx1">
                    <a:lumMod val="95000"/>
                    <a:lumOff val="5000"/>
                  </a:schemeClr>
                </a:solidFill>
                <a:latin typeface="Arial" panose="020B0604020202020204" pitchFamily="34" charset="0"/>
                <a:cs typeface="Arial" panose="020B0604020202020204" pitchFamily="34" charset="0"/>
              </a:rPr>
              <a:t> </a:t>
            </a:r>
            <a:r>
              <a:rPr lang="es-ES" sz="1800" b="1" dirty="0" err="1">
                <a:solidFill>
                  <a:schemeClr val="tx1">
                    <a:lumMod val="95000"/>
                    <a:lumOff val="5000"/>
                  </a:schemeClr>
                </a:solidFill>
                <a:latin typeface="Arial" panose="020B0604020202020204" pitchFamily="34" charset="0"/>
                <a:cs typeface="Arial" panose="020B0604020202020204" pitchFamily="34" charset="0"/>
              </a:rPr>
              <a:t>delay</a:t>
            </a:r>
            <a:r>
              <a:rPr lang="es-ES" sz="1800" b="1" dirty="0">
                <a:solidFill>
                  <a:schemeClr val="tx1">
                    <a:lumMod val="95000"/>
                    <a:lumOff val="5000"/>
                  </a:schemeClr>
                </a:solidFill>
                <a:latin typeface="Arial" panose="020B0604020202020204" pitchFamily="34" charset="0"/>
                <a:cs typeface="Arial" panose="020B0604020202020204" pitchFamily="34" charset="0"/>
              </a:rPr>
              <a:t>) </a:t>
            </a:r>
            <a:r>
              <a:rPr lang="es-ES" sz="1800" dirty="0">
                <a:solidFill>
                  <a:schemeClr val="accent6">
                    <a:lumMod val="75000"/>
                  </a:schemeClr>
                </a:solidFill>
                <a:latin typeface="Arial" panose="020B0604020202020204" pitchFamily="34" charset="0"/>
                <a:cs typeface="Arial" panose="020B0604020202020204" pitchFamily="34" charset="0"/>
              </a:rPr>
              <a:t>La cantidad de tiempo que tarda un paquete desde el teléfono 1 en llegar al teléfono 2 se denomina demora unidireccional.</a:t>
            </a: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37721"/>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a:solidFill>
                  <a:schemeClr val="accent3">
                    <a:lumMod val="75000"/>
                  </a:schemeClr>
                </a:solidFill>
                <a:latin typeface="Dom Casual" charset="0"/>
              </a:rPr>
              <a:t>Demora - </a:t>
            </a:r>
            <a:r>
              <a:rPr lang="es-ES_tradnl" altLang="es-MX" sz="1800" b="1" dirty="0" err="1">
                <a:solidFill>
                  <a:schemeClr val="accent3">
                    <a:lumMod val="75000"/>
                  </a:schemeClr>
                </a:solidFill>
                <a:latin typeface="Dom Casual" charset="0"/>
              </a:rPr>
              <a:t>Delay</a:t>
            </a:r>
            <a:endParaRPr lang="es-ES_tradnl" altLang="es-MX" sz="1800" b="1" dirty="0">
              <a:solidFill>
                <a:schemeClr val="accent3">
                  <a:lumMod val="75000"/>
                </a:schemeClr>
              </a:solidFill>
              <a:latin typeface="Dom Casual" charset="0"/>
            </a:endParaRPr>
          </a:p>
        </p:txBody>
      </p:sp>
      <p:pic>
        <p:nvPicPr>
          <p:cNvPr id="13" name="Imagen 12">
            <a:extLst>
              <a:ext uri="{FF2B5EF4-FFF2-40B4-BE49-F238E27FC236}">
                <a16:creationId xmlns:a16="http://schemas.microsoft.com/office/drawing/2014/main" id="{848DCE5A-B05B-A69C-C728-F2BF7E4DEB00}"/>
              </a:ext>
            </a:extLst>
          </p:cNvPr>
          <p:cNvPicPr>
            <a:picLocks noChangeAspect="1"/>
          </p:cNvPicPr>
          <p:nvPr/>
        </p:nvPicPr>
        <p:blipFill>
          <a:blip r:embed="rId3"/>
          <a:stretch>
            <a:fillRect/>
          </a:stretch>
        </p:blipFill>
        <p:spPr>
          <a:xfrm>
            <a:off x="2836" y="5194913"/>
            <a:ext cx="9141164" cy="1663087"/>
          </a:xfrm>
          <a:prstGeom prst="rect">
            <a:avLst/>
          </a:prstGeom>
        </p:spPr>
      </p:pic>
    </p:spTree>
    <p:extLst>
      <p:ext uri="{BB962C8B-B14F-4D97-AF65-F5344CB8AC3E}">
        <p14:creationId xmlns:p14="http://schemas.microsoft.com/office/powerpoint/2010/main" val="10641128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632" y="1556792"/>
            <a:ext cx="8590279" cy="2608319"/>
          </a:xfrm>
        </p:spPr>
        <p:txBody>
          <a:bodyPr/>
          <a:lstStyle/>
          <a:p>
            <a:pPr marL="628590" indent="-342900" algn="just">
              <a:lnSpc>
                <a:spcPct val="150000"/>
              </a:lnSpc>
              <a:spcBef>
                <a:spcPts val="0"/>
              </a:spcBef>
              <a:buFont typeface="+mj-lt"/>
              <a:buAutoNum type="alphaLcParenR" startAt="2"/>
            </a:pPr>
            <a:r>
              <a:rPr lang="es-ES" sz="1800" dirty="0">
                <a:solidFill>
                  <a:schemeClr val="tx1">
                    <a:lumMod val="95000"/>
                    <a:lumOff val="5000"/>
                  </a:schemeClr>
                </a:solidFill>
                <a:latin typeface="Arial" panose="020B0604020202020204" pitchFamily="34" charset="0"/>
                <a:cs typeface="Arial" panose="020B0604020202020204" pitchFamily="34" charset="0"/>
              </a:rPr>
              <a:t>La cantidad de tiempo que tarda el tráfico en ir del origen al destino y regresar = </a:t>
            </a:r>
            <a:r>
              <a:rPr lang="es-ES" sz="1800" b="1" dirty="0">
                <a:solidFill>
                  <a:schemeClr val="tx1">
                    <a:lumMod val="95000"/>
                    <a:lumOff val="5000"/>
                  </a:schemeClr>
                </a:solidFill>
                <a:latin typeface="Arial" panose="020B0604020202020204" pitchFamily="34" charset="0"/>
                <a:cs typeface="Arial" panose="020B0604020202020204" pitchFamily="34" charset="0"/>
              </a:rPr>
              <a:t>demora bidireccional (</a:t>
            </a:r>
            <a:r>
              <a:rPr lang="es-ES" sz="1800" b="1" dirty="0" err="1">
                <a:solidFill>
                  <a:schemeClr val="tx1">
                    <a:lumMod val="95000"/>
                    <a:lumOff val="5000"/>
                  </a:schemeClr>
                </a:solidFill>
                <a:latin typeface="Arial" panose="020B0604020202020204" pitchFamily="34" charset="0"/>
                <a:cs typeface="Arial" panose="020B0604020202020204" pitchFamily="34" charset="0"/>
              </a:rPr>
              <a:t>two-way</a:t>
            </a:r>
            <a:r>
              <a:rPr lang="es-ES" sz="1800" b="1" dirty="0">
                <a:solidFill>
                  <a:schemeClr val="tx1">
                    <a:lumMod val="95000"/>
                    <a:lumOff val="5000"/>
                  </a:schemeClr>
                </a:solidFill>
                <a:latin typeface="Arial" panose="020B0604020202020204" pitchFamily="34" charset="0"/>
                <a:cs typeface="Arial" panose="020B0604020202020204" pitchFamily="34" charset="0"/>
              </a:rPr>
              <a:t> </a:t>
            </a:r>
            <a:r>
              <a:rPr lang="es-ES" sz="1800" b="1" dirty="0" err="1">
                <a:solidFill>
                  <a:schemeClr val="tx1">
                    <a:lumMod val="95000"/>
                    <a:lumOff val="5000"/>
                  </a:schemeClr>
                </a:solidFill>
                <a:latin typeface="Arial" panose="020B0604020202020204" pitchFamily="34" charset="0"/>
                <a:cs typeface="Arial" panose="020B0604020202020204" pitchFamily="34" charset="0"/>
              </a:rPr>
              <a:t>delay</a:t>
            </a:r>
            <a:r>
              <a:rPr lang="es-ES" sz="1800" b="1" dirty="0">
                <a:solidFill>
                  <a:schemeClr val="tx1">
                    <a:lumMod val="95000"/>
                    <a:lumOff val="5000"/>
                  </a:schemeClr>
                </a:solidFill>
                <a:latin typeface="Arial" panose="020B0604020202020204" pitchFamily="34" charset="0"/>
                <a:cs typeface="Arial" panose="020B0604020202020204" pitchFamily="34" charset="0"/>
              </a:rPr>
              <a:t>) </a:t>
            </a:r>
            <a:r>
              <a:rPr lang="es-ES" sz="1800" dirty="0">
                <a:solidFill>
                  <a:schemeClr val="accent6">
                    <a:lumMod val="75000"/>
                  </a:schemeClr>
                </a:solidFill>
                <a:latin typeface="Arial" panose="020B0604020202020204" pitchFamily="34" charset="0"/>
                <a:cs typeface="Arial" panose="020B0604020202020204" pitchFamily="34" charset="0"/>
              </a:rPr>
              <a:t>Por lo tanto, no solo mide cuánto tarda un paquete en ir del teléfono 1 al teléfono 2, sino también cuánto tiempo tarda la respuesta en volver al teléfono 1.</a:t>
            </a: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37721"/>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a:solidFill>
                  <a:schemeClr val="accent3">
                    <a:lumMod val="75000"/>
                  </a:schemeClr>
                </a:solidFill>
                <a:latin typeface="Dom Casual" charset="0"/>
              </a:rPr>
              <a:t>Demora - </a:t>
            </a:r>
            <a:r>
              <a:rPr lang="es-ES_tradnl" altLang="es-MX" sz="1800" b="1" dirty="0" err="1">
                <a:solidFill>
                  <a:schemeClr val="accent3">
                    <a:lumMod val="75000"/>
                  </a:schemeClr>
                </a:solidFill>
                <a:latin typeface="Dom Casual" charset="0"/>
              </a:rPr>
              <a:t>Delay</a:t>
            </a:r>
            <a:endParaRPr lang="es-ES_tradnl" altLang="es-MX" sz="1800" b="1" dirty="0">
              <a:solidFill>
                <a:schemeClr val="accent3">
                  <a:lumMod val="75000"/>
                </a:schemeClr>
              </a:solidFill>
              <a:latin typeface="Dom Casual" charset="0"/>
            </a:endParaRPr>
          </a:p>
        </p:txBody>
      </p:sp>
      <p:pic>
        <p:nvPicPr>
          <p:cNvPr id="15" name="Imagen 14">
            <a:extLst>
              <a:ext uri="{FF2B5EF4-FFF2-40B4-BE49-F238E27FC236}">
                <a16:creationId xmlns:a16="http://schemas.microsoft.com/office/drawing/2014/main" id="{B66CE1CC-F06F-AF30-E86D-1C5D4CC5222B}"/>
              </a:ext>
            </a:extLst>
          </p:cNvPr>
          <p:cNvPicPr>
            <a:picLocks noChangeAspect="1"/>
          </p:cNvPicPr>
          <p:nvPr/>
        </p:nvPicPr>
        <p:blipFill>
          <a:blip r:embed="rId3"/>
          <a:stretch>
            <a:fillRect/>
          </a:stretch>
        </p:blipFill>
        <p:spPr>
          <a:xfrm>
            <a:off x="26268" y="5153074"/>
            <a:ext cx="9144000" cy="1704926"/>
          </a:xfrm>
          <a:prstGeom prst="rect">
            <a:avLst/>
          </a:prstGeom>
        </p:spPr>
      </p:pic>
    </p:spTree>
    <p:extLst>
      <p:ext uri="{BB962C8B-B14F-4D97-AF65-F5344CB8AC3E}">
        <p14:creationId xmlns:p14="http://schemas.microsoft.com/office/powerpoint/2010/main" val="3038598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79512" y="1180721"/>
            <a:ext cx="8590279" cy="2608319"/>
          </a:xfrm>
        </p:spPr>
        <p:txBody>
          <a:bodyPr/>
          <a:lstStyle/>
          <a:p>
            <a:pPr indent="0" algn="just">
              <a:lnSpc>
                <a:spcPct val="150000"/>
              </a:lnSpc>
              <a:spcBef>
                <a:spcPts val="0"/>
              </a:spcBef>
            </a:pPr>
            <a:r>
              <a:rPr lang="es-ES" sz="1800" b="1" dirty="0">
                <a:solidFill>
                  <a:schemeClr val="accent6">
                    <a:lumMod val="75000"/>
                  </a:schemeClr>
                </a:solidFill>
                <a:latin typeface="Arial" panose="020B0604020202020204" pitchFamily="34" charset="0"/>
                <a:cs typeface="Arial" panose="020B0604020202020204" pitchFamily="34" charset="0"/>
              </a:rPr>
              <a:t>3) </a:t>
            </a:r>
            <a:r>
              <a:rPr lang="es-ES" sz="1800" b="1" dirty="0" err="1">
                <a:solidFill>
                  <a:schemeClr val="accent6">
                    <a:lumMod val="75000"/>
                  </a:schemeClr>
                </a:solidFill>
                <a:latin typeface="Arial" panose="020B0604020202020204" pitchFamily="34" charset="0"/>
                <a:cs typeface="Arial" panose="020B0604020202020204" pitchFamily="34" charset="0"/>
              </a:rPr>
              <a:t>Jitter</a:t>
            </a:r>
            <a:endParaRPr lang="es-ES" sz="1800" dirty="0">
              <a:solidFill>
                <a:schemeClr val="tx1">
                  <a:lumMod val="95000"/>
                  <a:lumOff val="5000"/>
                </a:schemeClr>
              </a:solidFill>
              <a:latin typeface="Arial" panose="020B0604020202020204" pitchFamily="34" charset="0"/>
              <a:cs typeface="Arial" panose="020B0604020202020204" pitchFamily="34" charset="0"/>
            </a:endParaRPr>
          </a:p>
          <a:p>
            <a:pPr marL="571440" indent="-285750" algn="just">
              <a:lnSpc>
                <a:spcPct val="150000"/>
              </a:lnSpc>
              <a:spcBef>
                <a:spcPts val="0"/>
              </a:spcBef>
              <a:buFont typeface="Arial" panose="020B0604020202020204" pitchFamily="34" charset="0"/>
              <a:buChar char="•"/>
            </a:pPr>
            <a:r>
              <a:rPr lang="es-ES" sz="1800" dirty="0">
                <a:solidFill>
                  <a:schemeClr val="tx1">
                    <a:lumMod val="95000"/>
                    <a:lumOff val="5000"/>
                  </a:schemeClr>
                </a:solidFill>
                <a:latin typeface="Arial" panose="020B0604020202020204" pitchFamily="34" charset="0"/>
                <a:cs typeface="Arial" panose="020B0604020202020204" pitchFamily="34" charset="0"/>
              </a:rPr>
              <a:t>Es la variación en el retardo unidireccional entre los paquetes enviados por la misma aplicación. Por ejemplo, si algunos paquetes llegan en 10 milisegundos, pero algunos llegan en 100 milisegundos, eso es mucha fluctuación, una gran diferencia en el tiempo que tarda cada paquete en llegar a su destino. </a:t>
            </a:r>
            <a:endParaRPr lang="es-ES" sz="1800" b="1" dirty="0">
              <a:solidFill>
                <a:schemeClr val="accent6">
                  <a:lumMod val="75000"/>
                </a:schemeClr>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37721"/>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err="1">
                <a:solidFill>
                  <a:schemeClr val="accent3">
                    <a:lumMod val="75000"/>
                  </a:schemeClr>
                </a:solidFill>
                <a:latin typeface="Dom Casual" charset="0"/>
              </a:rPr>
              <a:t>Jitter</a:t>
            </a:r>
            <a:endParaRPr lang="es-ES_tradnl" altLang="es-MX" sz="1800" b="1" dirty="0">
              <a:solidFill>
                <a:schemeClr val="accent3">
                  <a:lumMod val="75000"/>
                </a:schemeClr>
              </a:solidFill>
              <a:latin typeface="Dom Casual" charset="0"/>
            </a:endParaRPr>
          </a:p>
        </p:txBody>
      </p:sp>
      <p:pic>
        <p:nvPicPr>
          <p:cNvPr id="6" name="Imagen 5">
            <a:extLst>
              <a:ext uri="{FF2B5EF4-FFF2-40B4-BE49-F238E27FC236}">
                <a16:creationId xmlns:a16="http://schemas.microsoft.com/office/drawing/2014/main" id="{DAB8B6F3-28F0-87A2-65F9-58DB04AAAB3E}"/>
              </a:ext>
            </a:extLst>
          </p:cNvPr>
          <p:cNvPicPr>
            <a:picLocks noChangeAspect="1"/>
          </p:cNvPicPr>
          <p:nvPr/>
        </p:nvPicPr>
        <p:blipFill>
          <a:blip r:embed="rId3"/>
          <a:stretch>
            <a:fillRect/>
          </a:stretch>
        </p:blipFill>
        <p:spPr>
          <a:xfrm>
            <a:off x="1374263" y="4200904"/>
            <a:ext cx="6200775" cy="1476375"/>
          </a:xfrm>
          <a:prstGeom prst="rect">
            <a:avLst/>
          </a:prstGeom>
        </p:spPr>
      </p:pic>
    </p:spTree>
    <p:extLst>
      <p:ext uri="{BB962C8B-B14F-4D97-AF65-F5344CB8AC3E}">
        <p14:creationId xmlns:p14="http://schemas.microsoft.com/office/powerpoint/2010/main" val="6000439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79512" y="1180721"/>
            <a:ext cx="8590279" cy="2608319"/>
          </a:xfrm>
        </p:spPr>
        <p:txBody>
          <a:bodyPr/>
          <a:lstStyle/>
          <a:p>
            <a:pPr indent="0" algn="just">
              <a:lnSpc>
                <a:spcPct val="150000"/>
              </a:lnSpc>
              <a:spcBef>
                <a:spcPts val="0"/>
              </a:spcBef>
            </a:pPr>
            <a:r>
              <a:rPr lang="es-ES" sz="1800" b="1" dirty="0">
                <a:solidFill>
                  <a:schemeClr val="accent6">
                    <a:lumMod val="75000"/>
                  </a:schemeClr>
                </a:solidFill>
                <a:latin typeface="Arial" panose="020B0604020202020204" pitchFamily="34" charset="0"/>
                <a:cs typeface="Arial" panose="020B0604020202020204" pitchFamily="34" charset="0"/>
              </a:rPr>
              <a:t>3) </a:t>
            </a:r>
            <a:r>
              <a:rPr lang="es-ES" sz="1800" b="1" dirty="0" err="1">
                <a:solidFill>
                  <a:schemeClr val="accent6">
                    <a:lumMod val="75000"/>
                  </a:schemeClr>
                </a:solidFill>
                <a:latin typeface="Arial" panose="020B0604020202020204" pitchFamily="34" charset="0"/>
                <a:cs typeface="Arial" panose="020B0604020202020204" pitchFamily="34" charset="0"/>
              </a:rPr>
              <a:t>Jitter</a:t>
            </a:r>
            <a:endParaRPr lang="es-ES" sz="1800" dirty="0">
              <a:solidFill>
                <a:schemeClr val="tx1">
                  <a:lumMod val="95000"/>
                  <a:lumOff val="5000"/>
                </a:schemeClr>
              </a:solidFill>
              <a:latin typeface="Arial" panose="020B0604020202020204" pitchFamily="34" charset="0"/>
              <a:cs typeface="Arial" panose="020B0604020202020204" pitchFamily="34" charset="0"/>
            </a:endParaRPr>
          </a:p>
          <a:p>
            <a:pPr marL="571440" indent="-285750" algn="just">
              <a:lnSpc>
                <a:spcPct val="150000"/>
              </a:lnSpc>
              <a:spcBef>
                <a:spcPts val="0"/>
              </a:spcBef>
              <a:buFont typeface="Arial" panose="020B0604020202020204" pitchFamily="34" charset="0"/>
              <a:buChar char="•"/>
            </a:pPr>
            <a:r>
              <a:rPr lang="es-ES" sz="1800" dirty="0">
                <a:solidFill>
                  <a:schemeClr val="accent6">
                    <a:lumMod val="75000"/>
                  </a:schemeClr>
                </a:solidFill>
                <a:latin typeface="Arial" panose="020B0604020202020204" pitchFamily="34" charset="0"/>
                <a:cs typeface="Arial" panose="020B0604020202020204" pitchFamily="34" charset="0"/>
              </a:rPr>
              <a:t>El </a:t>
            </a:r>
            <a:r>
              <a:rPr lang="es-ES" sz="1800" dirty="0" err="1">
                <a:solidFill>
                  <a:schemeClr val="accent6">
                    <a:lumMod val="75000"/>
                  </a:schemeClr>
                </a:solidFill>
                <a:latin typeface="Arial" panose="020B0604020202020204" pitchFamily="34" charset="0"/>
                <a:cs typeface="Arial" panose="020B0604020202020204" pitchFamily="34" charset="0"/>
              </a:rPr>
              <a:t>jitter</a:t>
            </a:r>
            <a:r>
              <a:rPr lang="es-ES" sz="1800" dirty="0">
                <a:solidFill>
                  <a:schemeClr val="accent6">
                    <a:lumMod val="75000"/>
                  </a:schemeClr>
                </a:solidFill>
                <a:latin typeface="Arial" panose="020B0604020202020204" pitchFamily="34" charset="0"/>
                <a:cs typeface="Arial" panose="020B0604020202020204" pitchFamily="34" charset="0"/>
              </a:rPr>
              <a:t> afectará negativamente la calidad de audio de las llamadas telefónicas, por lo que </a:t>
            </a:r>
            <a:r>
              <a:rPr lang="es-ES" sz="1800" dirty="0">
                <a:solidFill>
                  <a:schemeClr val="tx1">
                    <a:lumMod val="95000"/>
                    <a:lumOff val="5000"/>
                  </a:schemeClr>
                </a:solidFill>
                <a:latin typeface="Arial" panose="020B0604020202020204" pitchFamily="34" charset="0"/>
                <a:cs typeface="Arial" panose="020B0604020202020204" pitchFamily="34" charset="0"/>
              </a:rPr>
              <a:t>los teléfonos IP tienen un búfer de </a:t>
            </a:r>
            <a:r>
              <a:rPr lang="es-ES" sz="1800" dirty="0" err="1">
                <a:solidFill>
                  <a:schemeClr val="tx1">
                    <a:lumMod val="95000"/>
                    <a:lumOff val="5000"/>
                  </a:schemeClr>
                </a:solidFill>
                <a:latin typeface="Arial" panose="020B0604020202020204" pitchFamily="34" charset="0"/>
                <a:cs typeface="Arial" panose="020B0604020202020204" pitchFamily="34" charset="0"/>
              </a:rPr>
              <a:t>jitter</a:t>
            </a:r>
            <a:r>
              <a:rPr lang="es-ES" sz="1800" dirty="0">
                <a:solidFill>
                  <a:schemeClr val="tx1">
                    <a:lumMod val="95000"/>
                    <a:lumOff val="5000"/>
                  </a:schemeClr>
                </a:solidFill>
                <a:latin typeface="Arial" panose="020B0604020202020204" pitchFamily="34" charset="0"/>
                <a:cs typeface="Arial" panose="020B0604020202020204" pitchFamily="34" charset="0"/>
              </a:rPr>
              <a:t> (</a:t>
            </a:r>
            <a:r>
              <a:rPr lang="es-ES" sz="1800" dirty="0" err="1">
                <a:solidFill>
                  <a:schemeClr val="tx1">
                    <a:lumMod val="95000"/>
                    <a:lumOff val="5000"/>
                  </a:schemeClr>
                </a:solidFill>
                <a:latin typeface="Arial" panose="020B0604020202020204" pitchFamily="34" charset="0"/>
                <a:cs typeface="Arial" panose="020B0604020202020204" pitchFamily="34" charset="0"/>
              </a:rPr>
              <a:t>jitter</a:t>
            </a:r>
            <a:r>
              <a:rPr lang="es-ES" sz="1800" dirty="0">
                <a:solidFill>
                  <a:schemeClr val="tx1">
                    <a:lumMod val="95000"/>
                    <a:lumOff val="5000"/>
                  </a:schemeClr>
                </a:solidFill>
                <a:latin typeface="Arial" panose="020B0604020202020204" pitchFamily="34" charset="0"/>
                <a:cs typeface="Arial" panose="020B0604020202020204" pitchFamily="34" charset="0"/>
              </a:rPr>
              <a:t> buffer) para proporcionar un retraso fijo a los paquetes de audio. </a:t>
            </a:r>
            <a:r>
              <a:rPr lang="es-ES" sz="1800" dirty="0">
                <a:solidFill>
                  <a:schemeClr val="accent6">
                    <a:lumMod val="75000"/>
                  </a:schemeClr>
                </a:solidFill>
                <a:latin typeface="Arial" panose="020B0604020202020204" pitchFamily="34" charset="0"/>
                <a:cs typeface="Arial" panose="020B0604020202020204" pitchFamily="34" charset="0"/>
              </a:rPr>
              <a:t>Sin embargo, si el </a:t>
            </a:r>
            <a:r>
              <a:rPr lang="es-ES" sz="1800" dirty="0" err="1">
                <a:solidFill>
                  <a:schemeClr val="accent6">
                    <a:lumMod val="75000"/>
                  </a:schemeClr>
                </a:solidFill>
                <a:latin typeface="Arial" panose="020B0604020202020204" pitchFamily="34" charset="0"/>
                <a:cs typeface="Arial" panose="020B0604020202020204" pitchFamily="34" charset="0"/>
              </a:rPr>
              <a:t>jitter</a:t>
            </a:r>
            <a:r>
              <a:rPr lang="es-ES" sz="1800" dirty="0">
                <a:solidFill>
                  <a:schemeClr val="accent6">
                    <a:lumMod val="75000"/>
                  </a:schemeClr>
                </a:solidFill>
                <a:latin typeface="Arial" panose="020B0604020202020204" pitchFamily="34" charset="0"/>
                <a:cs typeface="Arial" panose="020B0604020202020204" pitchFamily="34" charset="0"/>
              </a:rPr>
              <a:t> es demasiado alto, sobrepasará el búfer y la calidad del audio se verá afectada. Finalmente, la pérdida se dará.</a:t>
            </a:r>
            <a:endParaRPr lang="es-ES" sz="1800" b="1" dirty="0">
              <a:solidFill>
                <a:schemeClr val="accent6">
                  <a:lumMod val="75000"/>
                </a:schemeClr>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37721"/>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err="1">
                <a:solidFill>
                  <a:schemeClr val="accent3">
                    <a:lumMod val="75000"/>
                  </a:schemeClr>
                </a:solidFill>
                <a:latin typeface="Dom Casual" charset="0"/>
              </a:rPr>
              <a:t>Jitter</a:t>
            </a:r>
            <a:endParaRPr lang="es-ES_tradnl" altLang="es-MX" sz="1800" b="1" dirty="0">
              <a:solidFill>
                <a:schemeClr val="accent3">
                  <a:lumMod val="75000"/>
                </a:schemeClr>
              </a:solidFill>
              <a:latin typeface="Dom Casual" charset="0"/>
            </a:endParaRPr>
          </a:p>
        </p:txBody>
      </p:sp>
      <p:pic>
        <p:nvPicPr>
          <p:cNvPr id="6" name="Imagen 5">
            <a:extLst>
              <a:ext uri="{FF2B5EF4-FFF2-40B4-BE49-F238E27FC236}">
                <a16:creationId xmlns:a16="http://schemas.microsoft.com/office/drawing/2014/main" id="{DAB8B6F3-28F0-87A2-65F9-58DB04AAAB3E}"/>
              </a:ext>
            </a:extLst>
          </p:cNvPr>
          <p:cNvPicPr>
            <a:picLocks noChangeAspect="1"/>
          </p:cNvPicPr>
          <p:nvPr/>
        </p:nvPicPr>
        <p:blipFill>
          <a:blip r:embed="rId3"/>
          <a:stretch>
            <a:fillRect/>
          </a:stretch>
        </p:blipFill>
        <p:spPr>
          <a:xfrm>
            <a:off x="1471612" y="4189444"/>
            <a:ext cx="6200775" cy="1476375"/>
          </a:xfrm>
          <a:prstGeom prst="rect">
            <a:avLst/>
          </a:prstGeom>
        </p:spPr>
      </p:pic>
    </p:spTree>
    <p:extLst>
      <p:ext uri="{BB962C8B-B14F-4D97-AF65-F5344CB8AC3E}">
        <p14:creationId xmlns:p14="http://schemas.microsoft.com/office/powerpoint/2010/main" val="23823789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79512" y="1180721"/>
            <a:ext cx="8590279" cy="3112375"/>
          </a:xfrm>
        </p:spPr>
        <p:txBody>
          <a:bodyPr/>
          <a:lstStyle/>
          <a:p>
            <a:pPr indent="0" algn="just">
              <a:lnSpc>
                <a:spcPct val="150000"/>
              </a:lnSpc>
              <a:spcBef>
                <a:spcPts val="0"/>
              </a:spcBef>
            </a:pPr>
            <a:r>
              <a:rPr lang="es-ES" sz="1800" b="1" dirty="0">
                <a:solidFill>
                  <a:schemeClr val="accent6">
                    <a:lumMod val="75000"/>
                  </a:schemeClr>
                </a:solidFill>
                <a:latin typeface="Arial" panose="020B0604020202020204" pitchFamily="34" charset="0"/>
                <a:cs typeface="Arial" panose="020B0604020202020204" pitchFamily="34" charset="0"/>
              </a:rPr>
              <a:t>4) </a:t>
            </a:r>
            <a:r>
              <a:rPr lang="es-ES" sz="1800" b="1" dirty="0" err="1">
                <a:solidFill>
                  <a:schemeClr val="accent6">
                    <a:lumMod val="75000"/>
                  </a:schemeClr>
                </a:solidFill>
                <a:latin typeface="Arial" panose="020B0604020202020204" pitchFamily="34" charset="0"/>
                <a:cs typeface="Arial" panose="020B0604020202020204" pitchFamily="34" charset="0"/>
              </a:rPr>
              <a:t>Loss</a:t>
            </a:r>
            <a:endParaRPr lang="es-ES" sz="1800" dirty="0">
              <a:solidFill>
                <a:schemeClr val="tx1">
                  <a:lumMod val="95000"/>
                  <a:lumOff val="5000"/>
                </a:schemeClr>
              </a:solidFill>
              <a:latin typeface="Arial" panose="020B0604020202020204" pitchFamily="34" charset="0"/>
              <a:cs typeface="Arial" panose="020B0604020202020204" pitchFamily="34" charset="0"/>
            </a:endParaRPr>
          </a:p>
          <a:p>
            <a:pPr marL="571440" indent="-285750" algn="just">
              <a:lnSpc>
                <a:spcPct val="150000"/>
              </a:lnSpc>
              <a:spcBef>
                <a:spcPts val="0"/>
              </a:spcBef>
              <a:buFont typeface="Arial" panose="020B0604020202020204" pitchFamily="34" charset="0"/>
              <a:buChar char="•"/>
            </a:pPr>
            <a:r>
              <a:rPr lang="es-ES" sz="1800" dirty="0">
                <a:solidFill>
                  <a:schemeClr val="tx1">
                    <a:lumMod val="95000"/>
                    <a:lumOff val="5000"/>
                  </a:schemeClr>
                </a:solidFill>
                <a:latin typeface="Arial" panose="020B0604020202020204" pitchFamily="34" charset="0"/>
                <a:cs typeface="Arial" panose="020B0604020202020204" pitchFamily="34" charset="0"/>
              </a:rPr>
              <a:t>Se refiere al porcentaje de paquetes enviados que no llegan a su destino.</a:t>
            </a:r>
          </a:p>
          <a:p>
            <a:pPr marL="571440" indent="-285750" algn="just">
              <a:lnSpc>
                <a:spcPct val="150000"/>
              </a:lnSpc>
              <a:spcBef>
                <a:spcPts val="0"/>
              </a:spcBef>
              <a:buFont typeface="Arial" panose="020B0604020202020204" pitchFamily="34" charset="0"/>
              <a:buChar char="•"/>
            </a:pPr>
            <a:r>
              <a:rPr lang="es-ES" sz="1800" dirty="0">
                <a:solidFill>
                  <a:schemeClr val="tx1">
                    <a:lumMod val="95000"/>
                    <a:lumOff val="5000"/>
                  </a:schemeClr>
                </a:solidFill>
                <a:latin typeface="Arial" panose="020B0604020202020204" pitchFamily="34" charset="0"/>
                <a:cs typeface="Arial" panose="020B0604020202020204" pitchFamily="34" charset="0"/>
              </a:rPr>
              <a:t>Esto puede deberse a cables defectuosos.</a:t>
            </a:r>
          </a:p>
          <a:p>
            <a:pPr marL="571440" indent="-285750" algn="just">
              <a:lnSpc>
                <a:spcPct val="150000"/>
              </a:lnSpc>
              <a:spcBef>
                <a:spcPts val="0"/>
              </a:spcBef>
              <a:buFont typeface="Arial" panose="020B0604020202020204" pitchFamily="34" charset="0"/>
              <a:buChar char="•"/>
            </a:pPr>
            <a:r>
              <a:rPr lang="es-ES" sz="1800" dirty="0">
                <a:solidFill>
                  <a:schemeClr val="tx1">
                    <a:lumMod val="95000"/>
                    <a:lumOff val="5000"/>
                  </a:schemeClr>
                </a:solidFill>
                <a:latin typeface="Arial" panose="020B0604020202020204" pitchFamily="34" charset="0"/>
                <a:cs typeface="Arial" panose="020B0604020202020204" pitchFamily="34" charset="0"/>
              </a:rPr>
              <a:t>También puede ocurrir cuando la red está congestionada y las colas de paquetes de un dispositivo se llenan y el dispositivo comienza a descartar paquetes. </a:t>
            </a:r>
            <a:r>
              <a:rPr lang="es-ES" sz="1800" dirty="0">
                <a:solidFill>
                  <a:schemeClr val="accent6">
                    <a:lumMod val="75000"/>
                  </a:schemeClr>
                </a:solidFill>
                <a:latin typeface="Arial" panose="020B0604020202020204" pitchFamily="34" charset="0"/>
                <a:cs typeface="Arial" panose="020B0604020202020204" pitchFamily="34" charset="0"/>
              </a:rPr>
              <a:t>Si algunos paquetes de audio no llegan a su destino, esto tendrá un efecto negativo en la calidad de la llamada.</a:t>
            </a: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37721"/>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a:solidFill>
                  <a:schemeClr val="accent3">
                    <a:lumMod val="75000"/>
                  </a:schemeClr>
                </a:solidFill>
                <a:latin typeface="Dom Casual" charset="0"/>
              </a:rPr>
              <a:t>Pérdida - </a:t>
            </a:r>
            <a:r>
              <a:rPr lang="es-ES_tradnl" altLang="es-MX" sz="1800" b="1" dirty="0" err="1">
                <a:solidFill>
                  <a:schemeClr val="accent3">
                    <a:lumMod val="75000"/>
                  </a:schemeClr>
                </a:solidFill>
                <a:latin typeface="Dom Casual" charset="0"/>
              </a:rPr>
              <a:t>Loss</a:t>
            </a:r>
            <a:endParaRPr lang="es-ES_tradnl" altLang="es-MX" sz="1800" b="1" dirty="0">
              <a:solidFill>
                <a:schemeClr val="accent3">
                  <a:lumMod val="75000"/>
                </a:schemeClr>
              </a:solidFill>
              <a:latin typeface="Dom Casual" charset="0"/>
            </a:endParaRPr>
          </a:p>
        </p:txBody>
      </p:sp>
      <p:pic>
        <p:nvPicPr>
          <p:cNvPr id="5" name="Imagen 4">
            <a:extLst>
              <a:ext uri="{FF2B5EF4-FFF2-40B4-BE49-F238E27FC236}">
                <a16:creationId xmlns:a16="http://schemas.microsoft.com/office/drawing/2014/main" id="{6D177446-F96E-3313-2C85-477B085C2FCA}"/>
              </a:ext>
            </a:extLst>
          </p:cNvPr>
          <p:cNvPicPr>
            <a:picLocks noChangeAspect="1"/>
          </p:cNvPicPr>
          <p:nvPr/>
        </p:nvPicPr>
        <p:blipFill>
          <a:blip r:embed="rId3"/>
          <a:stretch>
            <a:fillRect/>
          </a:stretch>
        </p:blipFill>
        <p:spPr>
          <a:xfrm>
            <a:off x="3203848" y="4304680"/>
            <a:ext cx="5366866" cy="2262832"/>
          </a:xfrm>
          <a:prstGeom prst="rect">
            <a:avLst/>
          </a:prstGeom>
        </p:spPr>
      </p:pic>
    </p:spTree>
    <p:extLst>
      <p:ext uri="{BB962C8B-B14F-4D97-AF65-F5344CB8AC3E}">
        <p14:creationId xmlns:p14="http://schemas.microsoft.com/office/powerpoint/2010/main" val="30798200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descr="Una pantalla de una computadora&#10;&#10;Descripción generada automáticamente con confianza media">
            <a:extLst>
              <a:ext uri="{FF2B5EF4-FFF2-40B4-BE49-F238E27FC236}">
                <a16:creationId xmlns:a16="http://schemas.microsoft.com/office/drawing/2014/main" id="{069253FC-52A6-4B7E-B893-87B9E83FEF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81220" y="1570166"/>
            <a:ext cx="4104456" cy="2815657"/>
          </a:xfrm>
          <a:prstGeom prst="rect">
            <a:avLst/>
          </a:prstGeom>
        </p:spPr>
      </p:pic>
      <p:sp>
        <p:nvSpPr>
          <p:cNvPr id="26629" name="Text Box 5"/>
          <p:cNvSpPr txBox="1">
            <a:spLocks noChangeArrowheads="1"/>
          </p:cNvSpPr>
          <p:nvPr/>
        </p:nvSpPr>
        <p:spPr bwMode="auto">
          <a:xfrm>
            <a:off x="496125" y="1859888"/>
            <a:ext cx="3456384" cy="18933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nSpc>
                <a:spcPct val="150000"/>
              </a:lnSpc>
              <a:buFont typeface="Arial" panose="020B0604020202020204" pitchFamily="34" charset="0"/>
              <a:buChar char="•"/>
            </a:pPr>
            <a:r>
              <a:rPr lang="es-MX" dirty="0">
                <a:latin typeface="Arial" panose="020B0604020202020204" pitchFamily="34" charset="0"/>
                <a:cs typeface="Arial" panose="020B0604020202020204" pitchFamily="34" charset="0"/>
              </a:rPr>
              <a:t>Teléfonos sobre IP </a:t>
            </a:r>
          </a:p>
          <a:p>
            <a:pPr marL="285750" indent="-285750">
              <a:lnSpc>
                <a:spcPct val="150000"/>
              </a:lnSpc>
              <a:buFont typeface="Arial" panose="020B0604020202020204" pitchFamily="34" charset="0"/>
              <a:buChar char="•"/>
            </a:pPr>
            <a:r>
              <a:rPr lang="es-MX" dirty="0" err="1">
                <a:latin typeface="Arial" panose="020B0604020202020204" pitchFamily="34" charset="0"/>
                <a:cs typeface="Arial" panose="020B0604020202020204" pitchFamily="34" charset="0"/>
              </a:rPr>
              <a:t>VLANs</a:t>
            </a:r>
            <a:r>
              <a:rPr lang="es-MX" dirty="0">
                <a:latin typeface="Arial" panose="020B0604020202020204" pitchFamily="34" charset="0"/>
                <a:cs typeface="Arial" panose="020B0604020202020204" pitchFamily="34" charset="0"/>
              </a:rPr>
              <a:t> de voz</a:t>
            </a:r>
          </a:p>
          <a:p>
            <a:pPr marL="285750" indent="-285750">
              <a:lnSpc>
                <a:spcPct val="150000"/>
              </a:lnSpc>
              <a:buFont typeface="Arial" panose="020B0604020202020204" pitchFamily="34" charset="0"/>
              <a:buChar char="•"/>
            </a:pPr>
            <a:r>
              <a:rPr lang="es-MX" dirty="0">
                <a:latin typeface="Arial" panose="020B0604020202020204" pitchFamily="34" charset="0"/>
                <a:cs typeface="Arial" panose="020B0604020202020204" pitchFamily="34" charset="0"/>
              </a:rPr>
              <a:t>Power </a:t>
            </a:r>
            <a:r>
              <a:rPr lang="es-MX" dirty="0" err="1">
                <a:latin typeface="Arial" panose="020B0604020202020204" pitchFamily="34" charset="0"/>
                <a:cs typeface="Arial" panose="020B0604020202020204" pitchFamily="34" charset="0"/>
              </a:rPr>
              <a:t>over</a:t>
            </a:r>
            <a:r>
              <a:rPr lang="es-MX" dirty="0">
                <a:latin typeface="Arial" panose="020B0604020202020204" pitchFamily="34" charset="0"/>
                <a:cs typeface="Arial" panose="020B0604020202020204" pitchFamily="34" charset="0"/>
              </a:rPr>
              <a:t> Ethernet (</a:t>
            </a:r>
            <a:r>
              <a:rPr lang="es-MX" dirty="0" err="1">
                <a:latin typeface="Arial" panose="020B0604020202020204" pitchFamily="34" charset="0"/>
                <a:cs typeface="Arial" panose="020B0604020202020204" pitchFamily="34" charset="0"/>
              </a:rPr>
              <a:t>PoE</a:t>
            </a:r>
            <a:r>
              <a:rPr lang="es-MX" dirty="0">
                <a:latin typeface="Arial" panose="020B0604020202020204" pitchFamily="34" charset="0"/>
                <a:cs typeface="Arial" panose="020B0604020202020204" pitchFamily="34" charset="0"/>
              </a:rPr>
              <a:t>)</a:t>
            </a:r>
          </a:p>
          <a:p>
            <a:pPr marL="285750" indent="-285750">
              <a:lnSpc>
                <a:spcPct val="150000"/>
              </a:lnSpc>
              <a:buFont typeface="Arial" panose="020B0604020202020204" pitchFamily="34" charset="0"/>
              <a:buChar char="•"/>
            </a:pPr>
            <a:r>
              <a:rPr lang="es-MX" dirty="0">
                <a:latin typeface="Arial" panose="020B0604020202020204" pitchFamily="34" charset="0"/>
                <a:cs typeface="Arial" panose="020B0604020202020204" pitchFamily="34" charset="0"/>
              </a:rPr>
              <a:t>Introducción a </a:t>
            </a:r>
            <a:r>
              <a:rPr lang="es-MX" dirty="0" err="1">
                <a:latin typeface="Arial" panose="020B0604020202020204" pitchFamily="34" charset="0"/>
                <a:cs typeface="Arial" panose="020B0604020202020204" pitchFamily="34" charset="0"/>
              </a:rPr>
              <a:t>Quality</a:t>
            </a:r>
            <a:r>
              <a:rPr lang="es-MX" dirty="0">
                <a:latin typeface="Arial" panose="020B0604020202020204" pitchFamily="34" charset="0"/>
                <a:cs typeface="Arial" panose="020B0604020202020204" pitchFamily="34" charset="0"/>
              </a:rPr>
              <a:t> </a:t>
            </a:r>
            <a:r>
              <a:rPr lang="es-MX" dirty="0" err="1">
                <a:latin typeface="Arial" panose="020B0604020202020204" pitchFamily="34" charset="0"/>
                <a:cs typeface="Arial" panose="020B0604020202020204" pitchFamily="34" charset="0"/>
              </a:rPr>
              <a:t>of</a:t>
            </a:r>
            <a:r>
              <a:rPr lang="es-MX" dirty="0">
                <a:latin typeface="Arial" panose="020B0604020202020204" pitchFamily="34" charset="0"/>
                <a:cs typeface="Arial" panose="020B0604020202020204" pitchFamily="34" charset="0"/>
              </a:rPr>
              <a:t> </a:t>
            </a:r>
            <a:r>
              <a:rPr lang="es-MX" dirty="0" err="1">
                <a:latin typeface="Arial" panose="020B0604020202020204" pitchFamily="34" charset="0"/>
                <a:cs typeface="Arial" panose="020B0604020202020204" pitchFamily="34" charset="0"/>
              </a:rPr>
              <a:t>service</a:t>
            </a:r>
            <a:r>
              <a:rPr lang="es-MX" dirty="0">
                <a:latin typeface="Arial" panose="020B0604020202020204" pitchFamily="34" charset="0"/>
                <a:cs typeface="Arial" panose="020B0604020202020204" pitchFamily="34" charset="0"/>
              </a:rPr>
              <a:t> (</a:t>
            </a:r>
            <a:r>
              <a:rPr lang="es-MX" dirty="0" err="1">
                <a:latin typeface="Arial" panose="020B0604020202020204" pitchFamily="34" charset="0"/>
                <a:cs typeface="Arial" panose="020B0604020202020204" pitchFamily="34" charset="0"/>
              </a:rPr>
              <a:t>QoS</a:t>
            </a:r>
            <a:r>
              <a:rPr lang="es-MX" dirty="0">
                <a:latin typeface="Arial" panose="020B0604020202020204" pitchFamily="34" charset="0"/>
                <a:cs typeface="Arial" panose="020B0604020202020204" pitchFamily="34" charset="0"/>
              </a:rPr>
              <a:t>)</a:t>
            </a:r>
          </a:p>
        </p:txBody>
      </p:sp>
      <p:sp>
        <p:nvSpPr>
          <p:cNvPr id="3078" name="Text Box 6"/>
          <p:cNvSpPr txBox="1">
            <a:spLocks noChangeArrowheads="1"/>
          </p:cNvSpPr>
          <p:nvPr/>
        </p:nvSpPr>
        <p:spPr bwMode="auto">
          <a:xfrm>
            <a:off x="792025" y="692696"/>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Agenda de esta sesión</a:t>
            </a:r>
          </a:p>
        </p:txBody>
      </p:sp>
      <p:sp>
        <p:nvSpPr>
          <p:cNvPr id="2" name="Text Box 5">
            <a:extLst>
              <a:ext uri="{FF2B5EF4-FFF2-40B4-BE49-F238E27FC236}">
                <a16:creationId xmlns:a16="http://schemas.microsoft.com/office/drawing/2014/main" id="{3949918F-81CA-EF5B-CD02-AD4329A28BD8}"/>
              </a:ext>
            </a:extLst>
          </p:cNvPr>
          <p:cNvSpPr txBox="1">
            <a:spLocks noChangeArrowheads="1"/>
          </p:cNvSpPr>
          <p:nvPr/>
        </p:nvSpPr>
        <p:spPr bwMode="auto">
          <a:xfrm>
            <a:off x="161510" y="4374221"/>
            <a:ext cx="8820979" cy="3370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nSpc>
                <a:spcPct val="150000"/>
              </a:lnSpc>
              <a:buFont typeface="Arial" panose="020B0604020202020204" pitchFamily="34" charset="0"/>
              <a:buChar char="•"/>
            </a:pPr>
            <a:r>
              <a:rPr lang="es-MX" dirty="0">
                <a:latin typeface="Arial" panose="020B0604020202020204" pitchFamily="34" charset="0"/>
                <a:cs typeface="Arial" panose="020B0604020202020204" pitchFamily="34" charset="0"/>
              </a:rPr>
              <a:t>Les daré una breve introducción sobre teléfonos IP, así como el  concepto de VLAN de voz. Los teléfonos IP son teléfonos que envían datos de audio en paquetes IP a través de redes IP, como Internet.</a:t>
            </a:r>
            <a:r>
              <a:rPr lang="es-ES" dirty="0">
                <a:latin typeface="Arial" panose="020B0604020202020204" pitchFamily="34" charset="0"/>
                <a:cs typeface="Arial" panose="020B0604020202020204" pitchFamily="34" charset="0"/>
              </a:rPr>
              <a:t> </a:t>
            </a:r>
          </a:p>
          <a:p>
            <a:pPr marL="285750" indent="-285750">
              <a:lnSpc>
                <a:spcPct val="150000"/>
              </a:lnSpc>
              <a:buFont typeface="Arial" panose="020B0604020202020204" pitchFamily="34" charset="0"/>
              <a:buChar char="•"/>
            </a:pPr>
            <a:r>
              <a:rPr lang="es-ES" dirty="0">
                <a:latin typeface="Arial" panose="020B0604020202020204" pitchFamily="34" charset="0"/>
                <a:cs typeface="Arial" panose="020B0604020202020204" pitchFamily="34" charset="0"/>
              </a:rPr>
              <a:t>Luego, presentaré Power </a:t>
            </a:r>
            <a:r>
              <a:rPr lang="es-ES" dirty="0" err="1">
                <a:latin typeface="Arial" panose="020B0604020202020204" pitchFamily="34" charset="0"/>
                <a:cs typeface="Arial" panose="020B0604020202020204" pitchFamily="34" charset="0"/>
              </a:rPr>
              <a:t>over</a:t>
            </a:r>
            <a:r>
              <a:rPr lang="es-ES" dirty="0">
                <a:latin typeface="Arial" panose="020B0604020202020204" pitchFamily="34" charset="0"/>
                <a:cs typeface="Arial" panose="020B0604020202020204" pitchFamily="34" charset="0"/>
              </a:rPr>
              <a:t> Ethernet, </a:t>
            </a:r>
            <a:r>
              <a:rPr lang="es-ES" dirty="0" err="1">
                <a:latin typeface="Arial" panose="020B0604020202020204" pitchFamily="34" charset="0"/>
                <a:cs typeface="Arial" panose="020B0604020202020204" pitchFamily="34" charset="0"/>
              </a:rPr>
              <a:t>PoE</a:t>
            </a:r>
            <a:r>
              <a:rPr lang="es-ES" dirty="0">
                <a:latin typeface="Arial" panose="020B0604020202020204" pitchFamily="34" charset="0"/>
                <a:cs typeface="Arial" panose="020B0604020202020204" pitchFamily="34" charset="0"/>
              </a:rPr>
              <a:t>, que se usa comúnmente para proporcionar energía eléctrica a los teléfonos IP a través de un cable Ethernet en lugar de usar un cable de alimentación separado.</a:t>
            </a:r>
          </a:p>
          <a:p>
            <a:pPr marL="285750" indent="-285750">
              <a:lnSpc>
                <a:spcPct val="150000"/>
              </a:lnSpc>
              <a:buFont typeface="Arial" panose="020B0604020202020204" pitchFamily="34" charset="0"/>
              <a:buChar char="•"/>
            </a:pPr>
            <a:r>
              <a:rPr lang="es-ES" dirty="0">
                <a:latin typeface="Arial" panose="020B0604020202020204" pitchFamily="34" charset="0"/>
                <a:cs typeface="Arial" panose="020B0604020202020204" pitchFamily="34" charset="0"/>
              </a:rPr>
              <a:t>Finalmente, llegaré al tema principal, una introducción a la calidad de servicio, </a:t>
            </a:r>
            <a:r>
              <a:rPr lang="es-ES" dirty="0" err="1">
                <a:latin typeface="Arial" panose="020B0604020202020204" pitchFamily="34" charset="0"/>
                <a:cs typeface="Arial" panose="020B0604020202020204" pitchFamily="34" charset="0"/>
              </a:rPr>
              <a:t>QoS</a:t>
            </a:r>
            <a:r>
              <a:rPr lang="es-ES" dirty="0">
                <a:latin typeface="Arial" panose="020B0604020202020204" pitchFamily="34" charset="0"/>
                <a:cs typeface="Arial" panose="020B0604020202020204" pitchFamily="34" charset="0"/>
              </a:rPr>
              <a:t>. Presentaré los conceptos básicos de </a:t>
            </a:r>
            <a:r>
              <a:rPr lang="es-ES" dirty="0" err="1">
                <a:latin typeface="Arial" panose="020B0604020202020204" pitchFamily="34" charset="0"/>
                <a:cs typeface="Arial" panose="020B0604020202020204" pitchFamily="34" charset="0"/>
              </a:rPr>
              <a:t>QoS</a:t>
            </a:r>
            <a:r>
              <a:rPr lang="es-ES" dirty="0">
                <a:latin typeface="Arial" panose="020B0604020202020204" pitchFamily="34" charset="0"/>
                <a:cs typeface="Arial" panose="020B0604020202020204" pitchFamily="34" charset="0"/>
              </a:rPr>
              <a:t> y cómo funciona,</a:t>
            </a:r>
            <a:endParaRPr lang="es-MX" dirty="0">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endParaRPr lang="es-MX"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8489247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ox(in)">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P spid="2"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79510" y="1412776"/>
            <a:ext cx="8590279" cy="3112375"/>
          </a:xfrm>
        </p:spPr>
        <p:txBody>
          <a:bodyPr/>
          <a:lstStyle/>
          <a:p>
            <a:pPr indent="0" algn="just">
              <a:lnSpc>
                <a:spcPct val="150000"/>
              </a:lnSpc>
              <a:spcBef>
                <a:spcPts val="0"/>
              </a:spcBef>
            </a:pPr>
            <a:r>
              <a:rPr lang="es-ES" sz="1800" dirty="0">
                <a:solidFill>
                  <a:schemeClr val="tx1">
                    <a:lumMod val="95000"/>
                    <a:lumOff val="5000"/>
                  </a:schemeClr>
                </a:solidFill>
                <a:latin typeface="Arial" panose="020B0604020202020204" pitchFamily="34" charset="0"/>
                <a:cs typeface="Arial" panose="020B0604020202020204" pitchFamily="34" charset="0"/>
              </a:rPr>
              <a:t>Se recomiendan los siguientes estándares para una calidad aceptable de audio para llamadas telefónicas:</a:t>
            </a:r>
          </a:p>
          <a:p>
            <a:pPr marL="571440" indent="-285750" algn="just">
              <a:lnSpc>
                <a:spcPct val="150000"/>
              </a:lnSpc>
              <a:spcBef>
                <a:spcPts val="0"/>
              </a:spcBef>
              <a:buFont typeface="Arial" panose="020B0604020202020204" pitchFamily="34" charset="0"/>
              <a:buChar char="•"/>
            </a:pPr>
            <a:r>
              <a:rPr lang="es-ES" sz="1800" b="1" dirty="0">
                <a:solidFill>
                  <a:schemeClr val="accent6">
                    <a:lumMod val="75000"/>
                  </a:schemeClr>
                </a:solidFill>
                <a:latin typeface="Arial" panose="020B0604020202020204" pitchFamily="34" charset="0"/>
                <a:cs typeface="Arial" panose="020B0604020202020204" pitchFamily="34" charset="0"/>
              </a:rPr>
              <a:t>Retraso unidireccional (</a:t>
            </a:r>
            <a:r>
              <a:rPr lang="es-ES" sz="1800" b="1" dirty="0" err="1">
                <a:solidFill>
                  <a:schemeClr val="accent6">
                    <a:lumMod val="75000"/>
                  </a:schemeClr>
                </a:solidFill>
                <a:latin typeface="Arial" panose="020B0604020202020204" pitchFamily="34" charset="0"/>
                <a:cs typeface="Arial" panose="020B0604020202020204" pitchFamily="34" charset="0"/>
              </a:rPr>
              <a:t>One-way</a:t>
            </a:r>
            <a:r>
              <a:rPr lang="es-ES" sz="1800" b="1" dirty="0">
                <a:solidFill>
                  <a:schemeClr val="accent6">
                    <a:lumMod val="75000"/>
                  </a:schemeClr>
                </a:solidFill>
                <a:latin typeface="Arial" panose="020B0604020202020204" pitchFamily="34" charset="0"/>
                <a:cs typeface="Arial" panose="020B0604020202020204" pitchFamily="34" charset="0"/>
              </a:rPr>
              <a:t> </a:t>
            </a:r>
            <a:r>
              <a:rPr lang="es-ES" sz="1800" b="1" dirty="0" err="1">
                <a:solidFill>
                  <a:schemeClr val="accent6">
                    <a:lumMod val="75000"/>
                  </a:schemeClr>
                </a:solidFill>
                <a:latin typeface="Arial" panose="020B0604020202020204" pitchFamily="34" charset="0"/>
                <a:cs typeface="Arial" panose="020B0604020202020204" pitchFamily="34" charset="0"/>
              </a:rPr>
              <a:t>delay</a:t>
            </a:r>
            <a:r>
              <a:rPr lang="es-ES" sz="1800" b="1" dirty="0">
                <a:solidFill>
                  <a:schemeClr val="accent6">
                    <a:lumMod val="75000"/>
                  </a:schemeClr>
                </a:solidFill>
                <a:latin typeface="Arial" panose="020B0604020202020204" pitchFamily="34" charset="0"/>
                <a:cs typeface="Arial" panose="020B0604020202020204" pitchFamily="34" charset="0"/>
              </a:rPr>
              <a:t>): </a:t>
            </a:r>
            <a:r>
              <a:rPr lang="es-ES" sz="1800" dirty="0">
                <a:solidFill>
                  <a:schemeClr val="tx1">
                    <a:lumMod val="95000"/>
                    <a:lumOff val="5000"/>
                  </a:schemeClr>
                </a:solidFill>
                <a:latin typeface="Arial" panose="020B0604020202020204" pitchFamily="34" charset="0"/>
                <a:cs typeface="Arial" panose="020B0604020202020204" pitchFamily="34" charset="0"/>
              </a:rPr>
              <a:t>150 ms o menos. </a:t>
            </a:r>
          </a:p>
          <a:p>
            <a:pPr marL="571440" indent="-285750" algn="just">
              <a:lnSpc>
                <a:spcPct val="150000"/>
              </a:lnSpc>
              <a:spcBef>
                <a:spcPts val="0"/>
              </a:spcBef>
              <a:buFont typeface="Arial" panose="020B0604020202020204" pitchFamily="34" charset="0"/>
              <a:buChar char="•"/>
            </a:pPr>
            <a:r>
              <a:rPr lang="es-ES" sz="1800" b="1" dirty="0" err="1">
                <a:solidFill>
                  <a:schemeClr val="accent6">
                    <a:lumMod val="75000"/>
                  </a:schemeClr>
                </a:solidFill>
                <a:latin typeface="Arial" panose="020B0604020202020204" pitchFamily="34" charset="0"/>
                <a:cs typeface="Arial" panose="020B0604020202020204" pitchFamily="34" charset="0"/>
              </a:rPr>
              <a:t>Jitter</a:t>
            </a:r>
            <a:r>
              <a:rPr lang="es-ES" sz="1800" b="1" dirty="0">
                <a:solidFill>
                  <a:schemeClr val="accent6">
                    <a:lumMod val="75000"/>
                  </a:schemeClr>
                </a:solidFill>
                <a:latin typeface="Arial" panose="020B0604020202020204" pitchFamily="34" charset="0"/>
                <a:cs typeface="Arial" panose="020B0604020202020204" pitchFamily="34" charset="0"/>
              </a:rPr>
              <a:t>: </a:t>
            </a:r>
            <a:r>
              <a:rPr lang="es-ES" sz="1800" dirty="0">
                <a:solidFill>
                  <a:schemeClr val="tx1">
                    <a:lumMod val="95000"/>
                    <a:lumOff val="5000"/>
                  </a:schemeClr>
                </a:solidFill>
                <a:latin typeface="Arial" panose="020B0604020202020204" pitchFamily="34" charset="0"/>
                <a:cs typeface="Arial" panose="020B0604020202020204" pitchFamily="34" charset="0"/>
              </a:rPr>
              <a:t>30 ms o menos</a:t>
            </a:r>
          </a:p>
          <a:p>
            <a:pPr marL="571440" indent="-285750" algn="just">
              <a:lnSpc>
                <a:spcPct val="150000"/>
              </a:lnSpc>
              <a:spcBef>
                <a:spcPts val="0"/>
              </a:spcBef>
              <a:buFont typeface="Arial" panose="020B0604020202020204" pitchFamily="34" charset="0"/>
              <a:buChar char="•"/>
            </a:pPr>
            <a:r>
              <a:rPr lang="es-ES" sz="1800" b="1" dirty="0" err="1">
                <a:solidFill>
                  <a:schemeClr val="accent6">
                    <a:lumMod val="75000"/>
                  </a:schemeClr>
                </a:solidFill>
                <a:latin typeface="Arial" panose="020B0604020202020204" pitchFamily="34" charset="0"/>
                <a:cs typeface="Arial" panose="020B0604020202020204" pitchFamily="34" charset="0"/>
              </a:rPr>
              <a:t>Loss</a:t>
            </a:r>
            <a:r>
              <a:rPr lang="es-ES" sz="1800" b="1" dirty="0">
                <a:solidFill>
                  <a:schemeClr val="accent6">
                    <a:lumMod val="75000"/>
                  </a:schemeClr>
                </a:solidFill>
                <a:latin typeface="Arial" panose="020B0604020202020204" pitchFamily="34" charset="0"/>
                <a:cs typeface="Arial" panose="020B0604020202020204" pitchFamily="34" charset="0"/>
              </a:rPr>
              <a:t>: </a:t>
            </a:r>
            <a:r>
              <a:rPr lang="es-ES" sz="1800" dirty="0">
                <a:solidFill>
                  <a:schemeClr val="tx1">
                    <a:lumMod val="95000"/>
                    <a:lumOff val="5000"/>
                  </a:schemeClr>
                </a:solidFill>
                <a:latin typeface="Arial" panose="020B0604020202020204" pitchFamily="34" charset="0"/>
                <a:cs typeface="Arial" panose="020B0604020202020204" pitchFamily="34" charset="0"/>
              </a:rPr>
              <a:t>1% o menos</a:t>
            </a:r>
          </a:p>
          <a:p>
            <a:pPr indent="0" algn="just">
              <a:lnSpc>
                <a:spcPct val="150000"/>
              </a:lnSpc>
              <a:spcBef>
                <a:spcPts val="0"/>
              </a:spcBef>
            </a:pPr>
            <a:r>
              <a:rPr lang="es-ES" sz="1800" dirty="0">
                <a:solidFill>
                  <a:schemeClr val="tx1">
                    <a:lumMod val="95000"/>
                    <a:lumOff val="5000"/>
                  </a:schemeClr>
                </a:solidFill>
                <a:latin typeface="Arial" panose="020B0604020202020204" pitchFamily="34" charset="0"/>
                <a:cs typeface="Arial" panose="020B0604020202020204" pitchFamily="34" charset="0"/>
              </a:rPr>
              <a:t>Si no se cumplen estos estándares, podría haber una reducción notable en la calidad de la llamada telefónica</a:t>
            </a:r>
            <a:r>
              <a:rPr lang="es-ES" sz="1800" dirty="0">
                <a:solidFill>
                  <a:schemeClr val="accent6">
                    <a:lumMod val="75000"/>
                  </a:schemeClr>
                </a:solidFill>
                <a:latin typeface="Arial" panose="020B0604020202020204" pitchFamily="34" charset="0"/>
                <a:cs typeface="Arial" panose="020B0604020202020204" pitchFamily="34" charset="0"/>
              </a:rPr>
              <a:t>. La experiencia de usuario no será tan buena</a:t>
            </a: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37721"/>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a:solidFill>
                  <a:schemeClr val="accent3">
                    <a:lumMod val="75000"/>
                  </a:schemeClr>
                </a:solidFill>
                <a:latin typeface="Dom Casual" charset="0"/>
              </a:rPr>
              <a:t>Estándares para una calidad del servicio aceptable</a:t>
            </a:r>
          </a:p>
        </p:txBody>
      </p:sp>
      <p:pic>
        <p:nvPicPr>
          <p:cNvPr id="3" name="Imagen 2">
            <a:extLst>
              <a:ext uri="{FF2B5EF4-FFF2-40B4-BE49-F238E27FC236}">
                <a16:creationId xmlns:a16="http://schemas.microsoft.com/office/drawing/2014/main" id="{73C9A04A-731B-0521-165E-1AC6C572D3DA}"/>
              </a:ext>
            </a:extLst>
          </p:cNvPr>
          <p:cNvPicPr>
            <a:picLocks noChangeAspect="1"/>
          </p:cNvPicPr>
          <p:nvPr/>
        </p:nvPicPr>
        <p:blipFill>
          <a:blip r:embed="rId3"/>
          <a:stretch>
            <a:fillRect/>
          </a:stretch>
        </p:blipFill>
        <p:spPr>
          <a:xfrm>
            <a:off x="1374263" y="4939091"/>
            <a:ext cx="6200775" cy="1476375"/>
          </a:xfrm>
          <a:prstGeom prst="rect">
            <a:avLst/>
          </a:prstGeom>
        </p:spPr>
      </p:pic>
    </p:spTree>
    <p:extLst>
      <p:ext uri="{BB962C8B-B14F-4D97-AF65-F5344CB8AC3E}">
        <p14:creationId xmlns:p14="http://schemas.microsoft.com/office/powerpoint/2010/main" val="298812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4656" y="1628800"/>
            <a:ext cx="8352930" cy="2016224"/>
          </a:xfrm>
        </p:spPr>
        <p:txBody>
          <a:bodyPr/>
          <a:lstStyle/>
          <a:p>
            <a:pPr marL="571440" indent="-285750" algn="just">
              <a:lnSpc>
                <a:spcPct val="150000"/>
              </a:lnSpc>
              <a:spcBef>
                <a:spcPts val="0"/>
              </a:spcBef>
              <a:buFont typeface="Arial" panose="020B0604020202020204" pitchFamily="34" charset="0"/>
              <a:buChar char="•"/>
            </a:pPr>
            <a:r>
              <a:rPr lang="es-ES" sz="1800" dirty="0">
                <a:solidFill>
                  <a:schemeClr val="tx1">
                    <a:lumMod val="95000"/>
                    <a:lumOff val="5000"/>
                  </a:schemeClr>
                </a:solidFill>
                <a:latin typeface="Arial" panose="020B0604020202020204" pitchFamily="34" charset="0"/>
                <a:cs typeface="Arial" panose="020B0604020202020204" pitchFamily="34" charset="0"/>
              </a:rPr>
              <a:t>Si un dispositivo de red recibe mensajes más rápido que puede reenviarlos a través de la interfaz adecuada, los mensajes se colocan en una cola o fila. </a:t>
            </a:r>
            <a:r>
              <a:rPr lang="es-ES" sz="1800" dirty="0">
                <a:solidFill>
                  <a:schemeClr val="accent6">
                    <a:lumMod val="75000"/>
                  </a:schemeClr>
                </a:solidFill>
                <a:latin typeface="Arial" panose="020B0604020202020204" pitchFamily="34" charset="0"/>
                <a:cs typeface="Arial" panose="020B0604020202020204" pitchFamily="34" charset="0"/>
              </a:rPr>
              <a:t>Por ejemplo, este enrutador recibe paquetes en sus interfaces </a:t>
            </a:r>
            <a:r>
              <a:rPr lang="es-ES" sz="1800" b="1" dirty="0">
                <a:solidFill>
                  <a:schemeClr val="accent6">
                    <a:lumMod val="75000"/>
                  </a:schemeClr>
                </a:solidFill>
                <a:latin typeface="Arial" panose="020B0604020202020204" pitchFamily="34" charset="0"/>
                <a:cs typeface="Arial" panose="020B0604020202020204" pitchFamily="34" charset="0"/>
              </a:rPr>
              <a:t>G0/0</a:t>
            </a:r>
            <a:r>
              <a:rPr lang="es-ES" sz="1800" dirty="0">
                <a:solidFill>
                  <a:schemeClr val="accent6">
                    <a:lumMod val="75000"/>
                  </a:schemeClr>
                </a:solidFill>
                <a:latin typeface="Arial" panose="020B0604020202020204" pitchFamily="34" charset="0"/>
                <a:cs typeface="Arial" panose="020B0604020202020204" pitchFamily="34" charset="0"/>
              </a:rPr>
              <a:t> y </a:t>
            </a:r>
            <a:r>
              <a:rPr lang="es-ES" sz="1800" b="1" dirty="0">
                <a:solidFill>
                  <a:schemeClr val="accent6">
                    <a:lumMod val="75000"/>
                  </a:schemeClr>
                </a:solidFill>
                <a:latin typeface="Arial" panose="020B0604020202020204" pitchFamily="34" charset="0"/>
                <a:cs typeface="Arial" panose="020B0604020202020204" pitchFamily="34" charset="0"/>
              </a:rPr>
              <a:t>G0/1 </a:t>
            </a:r>
            <a:r>
              <a:rPr lang="es-ES" sz="1800" dirty="0">
                <a:solidFill>
                  <a:schemeClr val="accent6">
                    <a:lumMod val="75000"/>
                  </a:schemeClr>
                </a:solidFill>
                <a:latin typeface="Arial" panose="020B0604020202020204" pitchFamily="34" charset="0"/>
                <a:cs typeface="Arial" panose="020B0604020202020204" pitchFamily="34" charset="0"/>
              </a:rPr>
              <a:t>más rápido de lo que puede reenviarlos desde su interfaz </a:t>
            </a:r>
            <a:r>
              <a:rPr lang="es-ES" sz="1800" b="1" dirty="0">
                <a:solidFill>
                  <a:schemeClr val="accent6">
                    <a:lumMod val="75000"/>
                  </a:schemeClr>
                </a:solidFill>
                <a:latin typeface="Arial" panose="020B0604020202020204" pitchFamily="34" charset="0"/>
                <a:cs typeface="Arial" panose="020B0604020202020204" pitchFamily="34" charset="0"/>
              </a:rPr>
              <a:t>G0/2</a:t>
            </a:r>
            <a:r>
              <a:rPr lang="es-ES" sz="1800" dirty="0">
                <a:solidFill>
                  <a:schemeClr val="accent6">
                    <a:lumMod val="75000"/>
                  </a:schemeClr>
                </a:solidFill>
                <a:latin typeface="Arial" panose="020B0604020202020204" pitchFamily="34" charset="0"/>
                <a:cs typeface="Arial" panose="020B0604020202020204" pitchFamily="34" charset="0"/>
              </a:rPr>
              <a:t>. </a:t>
            </a: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37721"/>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err="1">
                <a:solidFill>
                  <a:schemeClr val="accent3">
                    <a:lumMod val="75000"/>
                  </a:schemeClr>
                </a:solidFill>
                <a:latin typeface="Dom Casual" charset="0"/>
              </a:rPr>
              <a:t>Queuing</a:t>
            </a:r>
            <a:r>
              <a:rPr lang="es-ES_tradnl" altLang="es-MX" sz="1800" b="1" dirty="0">
                <a:solidFill>
                  <a:schemeClr val="accent3">
                    <a:lumMod val="75000"/>
                  </a:schemeClr>
                </a:solidFill>
                <a:latin typeface="Dom Casual" charset="0"/>
              </a:rPr>
              <a:t> – Haciendo fila - Encolamiento</a:t>
            </a:r>
          </a:p>
        </p:txBody>
      </p:sp>
      <p:pic>
        <p:nvPicPr>
          <p:cNvPr id="6" name="Imagen 5">
            <a:extLst>
              <a:ext uri="{FF2B5EF4-FFF2-40B4-BE49-F238E27FC236}">
                <a16:creationId xmlns:a16="http://schemas.microsoft.com/office/drawing/2014/main" id="{3A7BCCF0-C9BC-5487-D6ED-370DC91D5EDA}"/>
              </a:ext>
            </a:extLst>
          </p:cNvPr>
          <p:cNvPicPr>
            <a:picLocks noChangeAspect="1"/>
          </p:cNvPicPr>
          <p:nvPr/>
        </p:nvPicPr>
        <p:blipFill>
          <a:blip r:embed="rId3"/>
          <a:stretch>
            <a:fillRect/>
          </a:stretch>
        </p:blipFill>
        <p:spPr>
          <a:xfrm>
            <a:off x="0" y="4407397"/>
            <a:ext cx="9144000" cy="2387978"/>
          </a:xfrm>
          <a:prstGeom prst="rect">
            <a:avLst/>
          </a:prstGeom>
        </p:spPr>
      </p:pic>
    </p:spTree>
    <p:extLst>
      <p:ext uri="{BB962C8B-B14F-4D97-AF65-F5344CB8AC3E}">
        <p14:creationId xmlns:p14="http://schemas.microsoft.com/office/powerpoint/2010/main" val="6085421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07503" y="1268760"/>
            <a:ext cx="8533061" cy="1512167"/>
          </a:xfrm>
        </p:spPr>
        <p:txBody>
          <a:bodyPr/>
          <a:lstStyle/>
          <a:p>
            <a:pPr indent="0" algn="just">
              <a:lnSpc>
                <a:spcPct val="150000"/>
              </a:lnSpc>
              <a:spcBef>
                <a:spcPts val="0"/>
              </a:spcBef>
            </a:pPr>
            <a:r>
              <a:rPr lang="es-ES" sz="1800" dirty="0">
                <a:solidFill>
                  <a:schemeClr val="tx1">
                    <a:lumMod val="95000"/>
                    <a:lumOff val="5000"/>
                  </a:schemeClr>
                </a:solidFill>
                <a:latin typeface="Arial" panose="020B0604020202020204" pitchFamily="34" charset="0"/>
                <a:cs typeface="Arial" panose="020B0604020202020204" pitchFamily="34" charset="0"/>
              </a:rPr>
              <a:t>Entonces, como podemos observar, la cola para su interfaz </a:t>
            </a:r>
            <a:r>
              <a:rPr lang="es-ES" sz="1800" b="1" dirty="0">
                <a:solidFill>
                  <a:schemeClr val="tx1">
                    <a:lumMod val="95000"/>
                    <a:lumOff val="5000"/>
                  </a:schemeClr>
                </a:solidFill>
                <a:latin typeface="Arial" panose="020B0604020202020204" pitchFamily="34" charset="0"/>
                <a:cs typeface="Arial" panose="020B0604020202020204" pitchFamily="34" charset="0"/>
              </a:rPr>
              <a:t>G0/2</a:t>
            </a:r>
            <a:r>
              <a:rPr lang="es-ES" sz="1800" dirty="0">
                <a:solidFill>
                  <a:schemeClr val="tx1">
                    <a:lumMod val="95000"/>
                    <a:lumOff val="5000"/>
                  </a:schemeClr>
                </a:solidFill>
                <a:latin typeface="Arial" panose="020B0604020202020204" pitchFamily="34" charset="0"/>
                <a:cs typeface="Arial" panose="020B0604020202020204" pitchFamily="34" charset="0"/>
              </a:rPr>
              <a:t> comienza a llenarse. </a:t>
            </a: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37721"/>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err="1">
                <a:solidFill>
                  <a:schemeClr val="accent3">
                    <a:lumMod val="75000"/>
                  </a:schemeClr>
                </a:solidFill>
                <a:latin typeface="Dom Casual" charset="0"/>
              </a:rPr>
              <a:t>Queuing</a:t>
            </a:r>
            <a:r>
              <a:rPr lang="es-ES_tradnl" altLang="es-MX" sz="1800" b="1" dirty="0">
                <a:solidFill>
                  <a:schemeClr val="accent3">
                    <a:lumMod val="75000"/>
                  </a:schemeClr>
                </a:solidFill>
                <a:latin typeface="Dom Casual" charset="0"/>
              </a:rPr>
              <a:t> – Haciendo fila - Encolamiento</a:t>
            </a:r>
          </a:p>
        </p:txBody>
      </p:sp>
      <p:pic>
        <p:nvPicPr>
          <p:cNvPr id="8" name="Imagen 7">
            <a:extLst>
              <a:ext uri="{FF2B5EF4-FFF2-40B4-BE49-F238E27FC236}">
                <a16:creationId xmlns:a16="http://schemas.microsoft.com/office/drawing/2014/main" id="{AF549197-CD5A-CE6A-0AC6-3BADF1053C0B}"/>
              </a:ext>
            </a:extLst>
          </p:cNvPr>
          <p:cNvPicPr>
            <a:picLocks noChangeAspect="1"/>
          </p:cNvPicPr>
          <p:nvPr/>
        </p:nvPicPr>
        <p:blipFill>
          <a:blip r:embed="rId3"/>
          <a:stretch>
            <a:fillRect/>
          </a:stretch>
        </p:blipFill>
        <p:spPr>
          <a:xfrm>
            <a:off x="305469" y="2212587"/>
            <a:ext cx="8533061" cy="4607692"/>
          </a:xfrm>
          <a:prstGeom prst="rect">
            <a:avLst/>
          </a:prstGeom>
        </p:spPr>
      </p:pic>
    </p:spTree>
    <p:extLst>
      <p:ext uri="{BB962C8B-B14F-4D97-AF65-F5344CB8AC3E}">
        <p14:creationId xmlns:p14="http://schemas.microsoft.com/office/powerpoint/2010/main" val="2520040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07503" y="1268760"/>
            <a:ext cx="8533061" cy="1512167"/>
          </a:xfrm>
        </p:spPr>
        <p:txBody>
          <a:bodyPr/>
          <a:lstStyle/>
          <a:p>
            <a:pPr indent="0" algn="just">
              <a:lnSpc>
                <a:spcPct val="150000"/>
              </a:lnSpc>
              <a:spcBef>
                <a:spcPts val="0"/>
              </a:spcBef>
            </a:pPr>
            <a:r>
              <a:rPr lang="es-ES" sz="1800" dirty="0">
                <a:solidFill>
                  <a:schemeClr val="tx1">
                    <a:lumMod val="95000"/>
                    <a:lumOff val="5000"/>
                  </a:schemeClr>
                </a:solidFill>
                <a:latin typeface="Arial" panose="020B0604020202020204" pitchFamily="34" charset="0"/>
                <a:cs typeface="Arial" panose="020B0604020202020204" pitchFamily="34" charset="0"/>
              </a:rPr>
              <a:t>Entonces, como podemos observar, la cola para su interfaz </a:t>
            </a:r>
            <a:r>
              <a:rPr lang="es-ES" sz="1800" b="1" dirty="0">
                <a:solidFill>
                  <a:schemeClr val="tx1">
                    <a:lumMod val="95000"/>
                    <a:lumOff val="5000"/>
                  </a:schemeClr>
                </a:solidFill>
                <a:latin typeface="Arial" panose="020B0604020202020204" pitchFamily="34" charset="0"/>
                <a:cs typeface="Arial" panose="020B0604020202020204" pitchFamily="34" charset="0"/>
              </a:rPr>
              <a:t>G0/2</a:t>
            </a:r>
            <a:r>
              <a:rPr lang="es-ES" sz="1800" dirty="0">
                <a:solidFill>
                  <a:schemeClr val="tx1">
                    <a:lumMod val="95000"/>
                    <a:lumOff val="5000"/>
                  </a:schemeClr>
                </a:solidFill>
                <a:latin typeface="Arial" panose="020B0604020202020204" pitchFamily="34" charset="0"/>
                <a:cs typeface="Arial" panose="020B0604020202020204" pitchFamily="34" charset="0"/>
              </a:rPr>
              <a:t> comienza a llenarse. </a:t>
            </a: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37721"/>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err="1">
                <a:solidFill>
                  <a:schemeClr val="accent3">
                    <a:lumMod val="75000"/>
                  </a:schemeClr>
                </a:solidFill>
                <a:latin typeface="Dom Casual" charset="0"/>
              </a:rPr>
              <a:t>Queuing</a:t>
            </a:r>
            <a:r>
              <a:rPr lang="es-ES_tradnl" altLang="es-MX" sz="1800" b="1" dirty="0">
                <a:solidFill>
                  <a:schemeClr val="accent3">
                    <a:lumMod val="75000"/>
                  </a:schemeClr>
                </a:solidFill>
                <a:latin typeface="Dom Casual" charset="0"/>
              </a:rPr>
              <a:t> – Haciendo fila - Encolamiento</a:t>
            </a:r>
          </a:p>
        </p:txBody>
      </p:sp>
      <p:pic>
        <p:nvPicPr>
          <p:cNvPr id="8" name="Imagen 7">
            <a:extLst>
              <a:ext uri="{FF2B5EF4-FFF2-40B4-BE49-F238E27FC236}">
                <a16:creationId xmlns:a16="http://schemas.microsoft.com/office/drawing/2014/main" id="{AF549197-CD5A-CE6A-0AC6-3BADF1053C0B}"/>
              </a:ext>
            </a:extLst>
          </p:cNvPr>
          <p:cNvPicPr>
            <a:picLocks noChangeAspect="1"/>
          </p:cNvPicPr>
          <p:nvPr/>
        </p:nvPicPr>
        <p:blipFill>
          <a:blip r:embed="rId3"/>
          <a:stretch>
            <a:fillRect/>
          </a:stretch>
        </p:blipFill>
        <p:spPr>
          <a:xfrm>
            <a:off x="305469" y="2212587"/>
            <a:ext cx="8533061" cy="4607692"/>
          </a:xfrm>
          <a:prstGeom prst="rect">
            <a:avLst/>
          </a:prstGeom>
        </p:spPr>
      </p:pic>
    </p:spTree>
    <p:extLst>
      <p:ext uri="{BB962C8B-B14F-4D97-AF65-F5344CB8AC3E}">
        <p14:creationId xmlns:p14="http://schemas.microsoft.com/office/powerpoint/2010/main" val="24869816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688" y="1171097"/>
            <a:ext cx="8671768" cy="2016224"/>
          </a:xfrm>
        </p:spPr>
        <p:txBody>
          <a:bodyPr/>
          <a:lstStyle/>
          <a:p>
            <a:pPr indent="0" algn="just">
              <a:lnSpc>
                <a:spcPct val="150000"/>
              </a:lnSpc>
              <a:spcBef>
                <a:spcPts val="0"/>
              </a:spcBef>
            </a:pPr>
            <a:r>
              <a:rPr lang="es-ES" sz="1800" dirty="0">
                <a:solidFill>
                  <a:schemeClr val="tx1">
                    <a:lumMod val="95000"/>
                    <a:lumOff val="5000"/>
                  </a:schemeClr>
                </a:solidFill>
                <a:latin typeface="Arial" panose="020B0604020202020204" pitchFamily="34" charset="0"/>
                <a:cs typeface="Arial" panose="020B0604020202020204" pitchFamily="34" charset="0"/>
              </a:rPr>
              <a:t>Por default, los mensajes en cola se reenviarán de forma </a:t>
            </a:r>
            <a:r>
              <a:rPr lang="es-ES" sz="1800" b="1" dirty="0">
                <a:solidFill>
                  <a:schemeClr val="accent6">
                    <a:lumMod val="75000"/>
                  </a:schemeClr>
                </a:solidFill>
                <a:latin typeface="Arial" panose="020B0604020202020204" pitchFamily="34" charset="0"/>
                <a:cs typeface="Arial" panose="020B0604020202020204" pitchFamily="34" charset="0"/>
              </a:rPr>
              <a:t>FIFO (primero en entrar, primero en salir)</a:t>
            </a:r>
            <a:r>
              <a:rPr lang="es-ES" sz="1800" dirty="0">
                <a:solidFill>
                  <a:schemeClr val="tx1">
                    <a:lumMod val="95000"/>
                    <a:lumOff val="5000"/>
                  </a:schemeClr>
                </a:solidFill>
                <a:latin typeface="Arial" panose="020B0604020202020204" pitchFamily="34" charset="0"/>
                <a:cs typeface="Arial" panose="020B0604020202020204" pitchFamily="34" charset="0"/>
              </a:rPr>
              <a:t>. Lo que eso significa es que los mensajes se enviarán en el orden en que se reciben. </a:t>
            </a:r>
            <a:r>
              <a:rPr lang="es-ES" sz="1800" dirty="0">
                <a:solidFill>
                  <a:schemeClr val="accent6">
                    <a:lumMod val="75000"/>
                  </a:schemeClr>
                </a:solidFill>
                <a:latin typeface="Arial" panose="020B0604020202020204" pitchFamily="34" charset="0"/>
                <a:cs typeface="Arial" panose="020B0604020202020204" pitchFamily="34" charset="0"/>
              </a:rPr>
              <a:t>No se da un tratamiento especial a ningún tipo de tráfico.</a:t>
            </a: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37721"/>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err="1">
                <a:solidFill>
                  <a:schemeClr val="accent3">
                    <a:lumMod val="75000"/>
                  </a:schemeClr>
                </a:solidFill>
                <a:latin typeface="Dom Casual" charset="0"/>
              </a:rPr>
              <a:t>Queuing</a:t>
            </a:r>
            <a:r>
              <a:rPr lang="es-ES_tradnl" altLang="es-MX" sz="1800" b="1" dirty="0">
                <a:solidFill>
                  <a:schemeClr val="accent3">
                    <a:lumMod val="75000"/>
                  </a:schemeClr>
                </a:solidFill>
                <a:latin typeface="Dom Casual" charset="0"/>
              </a:rPr>
              <a:t> – Haciendo fila - Encolamiento</a:t>
            </a:r>
          </a:p>
        </p:txBody>
      </p:sp>
      <p:pic>
        <p:nvPicPr>
          <p:cNvPr id="8" name="Imagen 7">
            <a:extLst>
              <a:ext uri="{FF2B5EF4-FFF2-40B4-BE49-F238E27FC236}">
                <a16:creationId xmlns:a16="http://schemas.microsoft.com/office/drawing/2014/main" id="{AF549197-CD5A-CE6A-0AC6-3BADF1053C0B}"/>
              </a:ext>
            </a:extLst>
          </p:cNvPr>
          <p:cNvPicPr>
            <a:picLocks noChangeAspect="1"/>
          </p:cNvPicPr>
          <p:nvPr/>
        </p:nvPicPr>
        <p:blipFill>
          <a:blip r:embed="rId3"/>
          <a:stretch>
            <a:fillRect/>
          </a:stretch>
        </p:blipFill>
        <p:spPr>
          <a:xfrm>
            <a:off x="1187624" y="2852936"/>
            <a:ext cx="7103118" cy="3835550"/>
          </a:xfrm>
          <a:prstGeom prst="rect">
            <a:avLst/>
          </a:prstGeom>
        </p:spPr>
      </p:pic>
    </p:spTree>
    <p:extLst>
      <p:ext uri="{BB962C8B-B14F-4D97-AF65-F5344CB8AC3E}">
        <p14:creationId xmlns:p14="http://schemas.microsoft.com/office/powerpoint/2010/main" val="1158085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688" y="1171097"/>
            <a:ext cx="8671768" cy="2016224"/>
          </a:xfrm>
        </p:spPr>
        <p:txBody>
          <a:bodyPr/>
          <a:lstStyle/>
          <a:p>
            <a:pPr indent="0" algn="just">
              <a:lnSpc>
                <a:spcPct val="150000"/>
              </a:lnSpc>
              <a:spcBef>
                <a:spcPts val="0"/>
              </a:spcBef>
            </a:pPr>
            <a:r>
              <a:rPr lang="es-ES" sz="1800" dirty="0">
                <a:solidFill>
                  <a:schemeClr val="accent6">
                    <a:lumMod val="75000"/>
                  </a:schemeClr>
                </a:solidFill>
                <a:latin typeface="Arial" panose="020B0604020202020204" pitchFamily="34" charset="0"/>
                <a:cs typeface="Arial" panose="020B0604020202020204" pitchFamily="34" charset="0"/>
              </a:rPr>
              <a:t>¿Qué pasa si la cola se llena? El tráfico sigue llegando a G0/0 y G0/1 más rápido que el ruteador puede reenviar los paquetes desde G0/2 y la cola se llena. Cuando esto sucede, se descartarán nuevos paquetes. Por lo tanto, si este paquete llega y debe reenviarse desde G0/2, pero la cola está llena, se descarta. </a:t>
            </a: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37721"/>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err="1">
                <a:solidFill>
                  <a:schemeClr val="accent3">
                    <a:lumMod val="75000"/>
                  </a:schemeClr>
                </a:solidFill>
                <a:latin typeface="Dom Casual" charset="0"/>
              </a:rPr>
              <a:t>Queuing</a:t>
            </a:r>
            <a:r>
              <a:rPr lang="es-ES_tradnl" altLang="es-MX" sz="1800" b="1" dirty="0">
                <a:solidFill>
                  <a:schemeClr val="accent3">
                    <a:lumMod val="75000"/>
                  </a:schemeClr>
                </a:solidFill>
                <a:latin typeface="Dom Casual" charset="0"/>
              </a:rPr>
              <a:t> – Haciendo fila - Encolamiento</a:t>
            </a:r>
          </a:p>
        </p:txBody>
      </p:sp>
      <p:pic>
        <p:nvPicPr>
          <p:cNvPr id="5" name="Imagen 4">
            <a:extLst>
              <a:ext uri="{FF2B5EF4-FFF2-40B4-BE49-F238E27FC236}">
                <a16:creationId xmlns:a16="http://schemas.microsoft.com/office/drawing/2014/main" id="{1B178AD4-9A3C-2563-1C51-CC145127A54D}"/>
              </a:ext>
            </a:extLst>
          </p:cNvPr>
          <p:cNvPicPr>
            <a:picLocks noChangeAspect="1"/>
          </p:cNvPicPr>
          <p:nvPr/>
        </p:nvPicPr>
        <p:blipFill>
          <a:blip r:embed="rId3"/>
          <a:stretch>
            <a:fillRect/>
          </a:stretch>
        </p:blipFill>
        <p:spPr>
          <a:xfrm>
            <a:off x="848184" y="3429000"/>
            <a:ext cx="6984776" cy="3548345"/>
          </a:xfrm>
          <a:prstGeom prst="rect">
            <a:avLst/>
          </a:prstGeom>
        </p:spPr>
      </p:pic>
    </p:spTree>
    <p:extLst>
      <p:ext uri="{BB962C8B-B14F-4D97-AF65-F5344CB8AC3E}">
        <p14:creationId xmlns:p14="http://schemas.microsoft.com/office/powerpoint/2010/main" val="2146074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46360" y="1556792"/>
            <a:ext cx="7086600" cy="1033768"/>
          </a:xfrm>
        </p:spPr>
        <p:txBody>
          <a:bodyPr/>
          <a:lstStyle/>
          <a:p>
            <a:pPr marL="571440" indent="-285750" algn="just">
              <a:lnSpc>
                <a:spcPct val="150000"/>
              </a:lnSpc>
              <a:spcBef>
                <a:spcPts val="0"/>
              </a:spcBef>
              <a:buFont typeface="Arial" panose="020B0604020202020204" pitchFamily="34" charset="0"/>
              <a:buChar char="•"/>
            </a:pPr>
            <a:r>
              <a:rPr lang="es-ES" sz="1800" dirty="0">
                <a:solidFill>
                  <a:schemeClr val="tx1">
                    <a:lumMod val="95000"/>
                    <a:lumOff val="5000"/>
                  </a:schemeClr>
                </a:solidFill>
                <a:latin typeface="Arial" panose="020B0604020202020204" pitchFamily="34" charset="0"/>
                <a:cs typeface="Arial" panose="020B0604020202020204" pitchFamily="34" charset="0"/>
              </a:rPr>
              <a:t>Si la cola está llena, se eliminarán los paquetes nuevos.</a:t>
            </a:r>
          </a:p>
          <a:p>
            <a:pPr marL="571440" indent="-285750" algn="just">
              <a:lnSpc>
                <a:spcPct val="150000"/>
              </a:lnSpc>
              <a:spcBef>
                <a:spcPts val="0"/>
              </a:spcBef>
              <a:buFont typeface="Arial" panose="020B0604020202020204" pitchFamily="34" charset="0"/>
              <a:buChar char="•"/>
            </a:pPr>
            <a:r>
              <a:rPr lang="es-ES" sz="1800" dirty="0">
                <a:solidFill>
                  <a:schemeClr val="tx1">
                    <a:lumMod val="95000"/>
                    <a:lumOff val="5000"/>
                  </a:schemeClr>
                </a:solidFill>
                <a:latin typeface="Arial" panose="020B0604020202020204" pitchFamily="34" charset="0"/>
                <a:cs typeface="Arial" panose="020B0604020202020204" pitchFamily="34" charset="0"/>
              </a:rPr>
              <a:t>Esto se llama caída de la fila </a:t>
            </a:r>
            <a:r>
              <a:rPr lang="es-ES" sz="1800" b="1" dirty="0">
                <a:solidFill>
                  <a:schemeClr val="tx1">
                    <a:lumMod val="95000"/>
                    <a:lumOff val="5000"/>
                  </a:schemeClr>
                </a:solidFill>
                <a:latin typeface="Arial" panose="020B0604020202020204" pitchFamily="34" charset="0"/>
                <a:cs typeface="Arial" panose="020B0604020202020204" pitchFamily="34" charset="0"/>
              </a:rPr>
              <a:t>(</a:t>
            </a:r>
            <a:r>
              <a:rPr lang="es-ES" sz="1800" b="1" dirty="0" err="1">
                <a:solidFill>
                  <a:schemeClr val="tx1">
                    <a:lumMod val="95000"/>
                    <a:lumOff val="5000"/>
                  </a:schemeClr>
                </a:solidFill>
                <a:latin typeface="Arial" panose="020B0604020202020204" pitchFamily="34" charset="0"/>
                <a:cs typeface="Arial" panose="020B0604020202020204" pitchFamily="34" charset="0"/>
              </a:rPr>
              <a:t>tail</a:t>
            </a:r>
            <a:r>
              <a:rPr lang="es-ES" sz="1800" b="1" dirty="0">
                <a:solidFill>
                  <a:schemeClr val="tx1">
                    <a:lumMod val="95000"/>
                    <a:lumOff val="5000"/>
                  </a:schemeClr>
                </a:solidFill>
                <a:latin typeface="Arial" panose="020B0604020202020204" pitchFamily="34" charset="0"/>
                <a:cs typeface="Arial" panose="020B0604020202020204" pitchFamily="34" charset="0"/>
              </a:rPr>
              <a:t> </a:t>
            </a:r>
            <a:r>
              <a:rPr lang="es-ES" sz="1800" b="1" dirty="0" err="1">
                <a:solidFill>
                  <a:schemeClr val="tx1">
                    <a:lumMod val="95000"/>
                    <a:lumOff val="5000"/>
                  </a:schemeClr>
                </a:solidFill>
                <a:latin typeface="Arial" panose="020B0604020202020204" pitchFamily="34" charset="0"/>
                <a:cs typeface="Arial" panose="020B0604020202020204" pitchFamily="34" charset="0"/>
              </a:rPr>
              <a:t>drop</a:t>
            </a:r>
            <a:r>
              <a:rPr lang="es-ES" sz="1800" b="1" dirty="0">
                <a:solidFill>
                  <a:schemeClr val="tx1">
                    <a:lumMod val="95000"/>
                    <a:lumOff val="5000"/>
                  </a:schemeClr>
                </a:solidFill>
                <a:latin typeface="Arial" panose="020B0604020202020204" pitchFamily="34" charset="0"/>
                <a:cs typeface="Arial" panose="020B0604020202020204" pitchFamily="34" charset="0"/>
              </a:rPr>
              <a:t>)</a:t>
            </a: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37721"/>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err="1">
                <a:solidFill>
                  <a:schemeClr val="accent3">
                    <a:lumMod val="75000"/>
                  </a:schemeClr>
                </a:solidFill>
                <a:latin typeface="Dom Casual" charset="0"/>
              </a:rPr>
              <a:t>Queuing</a:t>
            </a:r>
            <a:r>
              <a:rPr lang="es-ES_tradnl" altLang="es-MX" sz="1800" b="1" dirty="0">
                <a:solidFill>
                  <a:schemeClr val="accent3">
                    <a:lumMod val="75000"/>
                  </a:schemeClr>
                </a:solidFill>
                <a:latin typeface="Dom Casual" charset="0"/>
              </a:rPr>
              <a:t> – Haciendo fila - Encolamiento</a:t>
            </a:r>
          </a:p>
        </p:txBody>
      </p:sp>
      <p:pic>
        <p:nvPicPr>
          <p:cNvPr id="5" name="Imagen 4">
            <a:extLst>
              <a:ext uri="{FF2B5EF4-FFF2-40B4-BE49-F238E27FC236}">
                <a16:creationId xmlns:a16="http://schemas.microsoft.com/office/drawing/2014/main" id="{1B178AD4-9A3C-2563-1C51-CC145127A54D}"/>
              </a:ext>
            </a:extLst>
          </p:cNvPr>
          <p:cNvPicPr>
            <a:picLocks noChangeAspect="1"/>
          </p:cNvPicPr>
          <p:nvPr/>
        </p:nvPicPr>
        <p:blipFill>
          <a:blip r:embed="rId3"/>
          <a:stretch>
            <a:fillRect/>
          </a:stretch>
        </p:blipFill>
        <p:spPr>
          <a:xfrm>
            <a:off x="1028700" y="2852936"/>
            <a:ext cx="6984776" cy="3548345"/>
          </a:xfrm>
          <a:prstGeom prst="rect">
            <a:avLst/>
          </a:prstGeom>
        </p:spPr>
      </p:pic>
    </p:spTree>
    <p:extLst>
      <p:ext uri="{BB962C8B-B14F-4D97-AF65-F5344CB8AC3E}">
        <p14:creationId xmlns:p14="http://schemas.microsoft.com/office/powerpoint/2010/main" val="2869956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79512" y="1180721"/>
            <a:ext cx="8590279" cy="2608319"/>
          </a:xfrm>
        </p:spPr>
        <p:txBody>
          <a:bodyPr/>
          <a:lstStyle/>
          <a:p>
            <a:pPr indent="0" algn="just">
              <a:lnSpc>
                <a:spcPct val="150000"/>
              </a:lnSpc>
              <a:spcBef>
                <a:spcPts val="0"/>
              </a:spcBef>
            </a:pPr>
            <a:r>
              <a:rPr lang="es-ES" sz="1800" b="1" dirty="0">
                <a:solidFill>
                  <a:schemeClr val="accent6">
                    <a:lumMod val="75000"/>
                  </a:schemeClr>
                </a:solidFill>
                <a:latin typeface="Arial" panose="020B0604020202020204" pitchFamily="34" charset="0"/>
                <a:cs typeface="Arial" panose="020B0604020202020204" pitchFamily="34" charset="0"/>
              </a:rPr>
              <a:t>3) </a:t>
            </a:r>
            <a:r>
              <a:rPr lang="es-ES" sz="1800" b="1" dirty="0" err="1">
                <a:solidFill>
                  <a:schemeClr val="accent6">
                    <a:lumMod val="75000"/>
                  </a:schemeClr>
                </a:solidFill>
                <a:latin typeface="Arial" panose="020B0604020202020204" pitchFamily="34" charset="0"/>
                <a:cs typeface="Arial" panose="020B0604020202020204" pitchFamily="34" charset="0"/>
              </a:rPr>
              <a:t>Jitter</a:t>
            </a:r>
            <a:endParaRPr lang="es-ES" sz="1800" dirty="0">
              <a:solidFill>
                <a:schemeClr val="tx1">
                  <a:lumMod val="95000"/>
                  <a:lumOff val="5000"/>
                </a:schemeClr>
              </a:solidFill>
              <a:latin typeface="Arial" panose="020B0604020202020204" pitchFamily="34" charset="0"/>
              <a:cs typeface="Arial" panose="020B0604020202020204" pitchFamily="34" charset="0"/>
            </a:endParaRPr>
          </a:p>
          <a:p>
            <a:pPr marL="571440" indent="-285750" algn="just">
              <a:lnSpc>
                <a:spcPct val="150000"/>
              </a:lnSpc>
              <a:spcBef>
                <a:spcPts val="0"/>
              </a:spcBef>
              <a:buFont typeface="Arial" panose="020B0604020202020204" pitchFamily="34" charset="0"/>
              <a:buChar char="•"/>
            </a:pPr>
            <a:r>
              <a:rPr lang="es-ES" sz="1800" dirty="0">
                <a:solidFill>
                  <a:schemeClr val="tx1">
                    <a:lumMod val="95000"/>
                    <a:lumOff val="5000"/>
                  </a:schemeClr>
                </a:solidFill>
                <a:latin typeface="Arial" panose="020B0604020202020204" pitchFamily="34" charset="0"/>
                <a:cs typeface="Arial" panose="020B0604020202020204" pitchFamily="34" charset="0"/>
              </a:rPr>
              <a:t>Es la variación en el retardo unidireccional entre los paquetes enviados por la misma aplicación. Entonces, si algunos paquetes llegan en 10 milisegundos, pero algunos llegan en 100 milisegundos, eso es mucha fluctuación, una gran diferencia en el tiempo que tarda cada paquete en llegar a su destino. </a:t>
            </a:r>
            <a:r>
              <a:rPr lang="es-ES" sz="1800" dirty="0" err="1">
                <a:solidFill>
                  <a:schemeClr val="tx1">
                    <a:lumMod val="95000"/>
                    <a:lumOff val="5000"/>
                  </a:schemeClr>
                </a:solidFill>
                <a:latin typeface="Arial" panose="020B0604020202020204" pitchFamily="34" charset="0"/>
                <a:cs typeface="Arial" panose="020B0604020202020204" pitchFamily="34" charset="0"/>
              </a:rPr>
              <a:t>Jitel</a:t>
            </a:r>
            <a:r>
              <a:rPr lang="es-ES" sz="1800" dirty="0">
                <a:solidFill>
                  <a:schemeClr val="tx1">
                    <a:lumMod val="95000"/>
                    <a:lumOff val="5000"/>
                  </a:schemeClr>
                </a:solidFill>
                <a:latin typeface="Arial" panose="020B0604020202020204" pitchFamily="34" charset="0"/>
                <a:cs typeface="Arial" panose="020B0604020202020204" pitchFamily="34" charset="0"/>
              </a:rPr>
              <a:t> afectará negativamente la calidad de audio de las llamadas telefónicas, por lo que los teléfonos IP tienen un búfer de fluctuación para proporcionar un retraso fijo a los paquetes de </a:t>
            </a:r>
            <a:r>
              <a:rPr lang="es-ES" sz="1800" dirty="0" err="1">
                <a:solidFill>
                  <a:schemeClr val="tx1">
                    <a:lumMod val="95000"/>
                    <a:lumOff val="5000"/>
                  </a:schemeClr>
                </a:solidFill>
                <a:latin typeface="Arial" panose="020B0604020202020204" pitchFamily="34" charset="0"/>
                <a:cs typeface="Arial" panose="020B0604020202020204" pitchFamily="34" charset="0"/>
              </a:rPr>
              <a:t>audio.La</a:t>
            </a:r>
            <a:r>
              <a:rPr lang="es-ES" sz="1800" dirty="0">
                <a:solidFill>
                  <a:schemeClr val="tx1">
                    <a:lumMod val="95000"/>
                    <a:lumOff val="5000"/>
                  </a:schemeClr>
                </a:solidFill>
                <a:latin typeface="Arial" panose="020B0604020202020204" pitchFamily="34" charset="0"/>
                <a:cs typeface="Arial" panose="020B0604020202020204" pitchFamily="34" charset="0"/>
              </a:rPr>
              <a:t> cantidad de tiempo que tarda el tráfico en ir del origen al destino = </a:t>
            </a:r>
            <a:r>
              <a:rPr lang="es-ES" sz="1800" b="1" dirty="0">
                <a:solidFill>
                  <a:schemeClr val="tx1">
                    <a:lumMod val="95000"/>
                    <a:lumOff val="5000"/>
                  </a:schemeClr>
                </a:solidFill>
                <a:latin typeface="Arial" panose="020B0604020202020204" pitchFamily="34" charset="0"/>
                <a:cs typeface="Arial" panose="020B0604020202020204" pitchFamily="34" charset="0"/>
              </a:rPr>
              <a:t>demora en un solo sentido (</a:t>
            </a:r>
            <a:r>
              <a:rPr lang="es-ES" sz="1800" b="1" dirty="0" err="1">
                <a:solidFill>
                  <a:schemeClr val="tx1">
                    <a:lumMod val="95000"/>
                    <a:lumOff val="5000"/>
                  </a:schemeClr>
                </a:solidFill>
                <a:latin typeface="Arial" panose="020B0604020202020204" pitchFamily="34" charset="0"/>
                <a:cs typeface="Arial" panose="020B0604020202020204" pitchFamily="34" charset="0"/>
              </a:rPr>
              <a:t>one-way</a:t>
            </a:r>
            <a:r>
              <a:rPr lang="es-ES" sz="1800" b="1" dirty="0">
                <a:solidFill>
                  <a:schemeClr val="tx1">
                    <a:lumMod val="95000"/>
                    <a:lumOff val="5000"/>
                  </a:schemeClr>
                </a:solidFill>
                <a:latin typeface="Arial" panose="020B0604020202020204" pitchFamily="34" charset="0"/>
                <a:cs typeface="Arial" panose="020B0604020202020204" pitchFamily="34" charset="0"/>
              </a:rPr>
              <a:t> </a:t>
            </a:r>
            <a:r>
              <a:rPr lang="es-ES" sz="1800" b="1" dirty="0" err="1">
                <a:solidFill>
                  <a:schemeClr val="tx1">
                    <a:lumMod val="95000"/>
                    <a:lumOff val="5000"/>
                  </a:schemeClr>
                </a:solidFill>
                <a:latin typeface="Arial" panose="020B0604020202020204" pitchFamily="34" charset="0"/>
                <a:cs typeface="Arial" panose="020B0604020202020204" pitchFamily="34" charset="0"/>
              </a:rPr>
              <a:t>delay</a:t>
            </a:r>
            <a:r>
              <a:rPr lang="es-ES" sz="1800" b="1" dirty="0">
                <a:solidFill>
                  <a:schemeClr val="tx1">
                    <a:lumMod val="95000"/>
                    <a:lumOff val="5000"/>
                  </a:schemeClr>
                </a:solidFill>
                <a:latin typeface="Arial" panose="020B0604020202020204" pitchFamily="34" charset="0"/>
                <a:cs typeface="Arial" panose="020B0604020202020204" pitchFamily="34" charset="0"/>
              </a:rPr>
              <a:t>)</a:t>
            </a: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37721"/>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err="1">
                <a:solidFill>
                  <a:schemeClr val="accent3">
                    <a:lumMod val="75000"/>
                  </a:schemeClr>
                </a:solidFill>
                <a:latin typeface="Dom Casual" charset="0"/>
              </a:rPr>
              <a:t>Jitter</a:t>
            </a:r>
            <a:endParaRPr lang="es-ES_tradnl" altLang="es-MX" sz="1800" b="1" dirty="0">
              <a:solidFill>
                <a:schemeClr val="accent3">
                  <a:lumMod val="75000"/>
                </a:schemeClr>
              </a:solidFill>
              <a:latin typeface="Dom Casual" charset="0"/>
            </a:endParaRPr>
          </a:p>
        </p:txBody>
      </p:sp>
      <p:sp>
        <p:nvSpPr>
          <p:cNvPr id="9" name="Content Placeholder 1">
            <a:extLst>
              <a:ext uri="{FF2B5EF4-FFF2-40B4-BE49-F238E27FC236}">
                <a16:creationId xmlns:a16="http://schemas.microsoft.com/office/drawing/2014/main" id="{333B5D2B-B544-E820-4461-3527D05B7EBA}"/>
              </a:ext>
            </a:extLst>
          </p:cNvPr>
          <p:cNvSpPr txBox="1">
            <a:spLocks/>
          </p:cNvSpPr>
          <p:nvPr/>
        </p:nvSpPr>
        <p:spPr>
          <a:xfrm>
            <a:off x="374208" y="3807900"/>
            <a:ext cx="4111579" cy="2248279"/>
          </a:xfrm>
          <a:prstGeom prst="rect">
            <a:avLst/>
          </a:prstGeom>
        </p:spPr>
        <p:txBody>
          <a:bodyPr vert="horz" lIns="91420" tIns="45710" rIns="91420" bIns="45710" rtlCol="0">
            <a:noAutofit/>
          </a:bodyPr>
          <a:lstStyle>
            <a:lvl1pPr marL="285690" marR="0" indent="-285690" algn="ctr" defTabSz="457105" rtl="0" eaLnBrk="1" fontAlgn="auto" latinLnBrk="0" hangingPunct="1">
              <a:lnSpc>
                <a:spcPct val="100000"/>
              </a:lnSpc>
              <a:spcBef>
                <a:spcPct val="20000"/>
              </a:spcBef>
              <a:spcAft>
                <a:spcPts val="0"/>
              </a:spcAft>
              <a:buClrTx/>
              <a:buSzTx/>
              <a:buFont typeface="Arial"/>
              <a:buNone/>
              <a:tabLst/>
              <a:defRPr sz="2000" b="0" i="0" kern="1200" baseline="0">
                <a:solidFill>
                  <a:schemeClr val="bg1"/>
                </a:solidFill>
                <a:latin typeface="+mn-lt"/>
                <a:ea typeface="+mn-ea"/>
                <a:cs typeface="CiscoSans ExtraLight"/>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indent="0" algn="just">
              <a:lnSpc>
                <a:spcPct val="150000"/>
              </a:lnSpc>
              <a:spcBef>
                <a:spcPts val="0"/>
              </a:spcBef>
            </a:pPr>
            <a:r>
              <a:rPr lang="es-ES" sz="1800" dirty="0">
                <a:solidFill>
                  <a:schemeClr val="tx1">
                    <a:lumMod val="95000"/>
                    <a:lumOff val="5000"/>
                  </a:schemeClr>
                </a:solidFill>
                <a:latin typeface="Arial" panose="020B0604020202020204" pitchFamily="34" charset="0"/>
                <a:cs typeface="Arial" panose="020B0604020202020204" pitchFamily="34" charset="0"/>
              </a:rPr>
              <a:t>Por ejemplo, se podría reservar el 20% del ancho de banda del enlace para el tráfico de voz, el 30 % para tipos específicos de tráfico de datos y dejar el 50% para el resto del tráfico.</a:t>
            </a:r>
          </a:p>
          <a:p>
            <a:pPr marL="571440" indent="-285750" algn="just">
              <a:lnSpc>
                <a:spcPct val="150000"/>
              </a:lnSpc>
              <a:spcBef>
                <a:spcPts val="0"/>
              </a:spcBef>
              <a:buFont typeface="Arial" panose="020B0604020202020204" pitchFamily="34" charset="0"/>
              <a:buChar char="•"/>
            </a:pPr>
            <a:endParaRPr lang="es-ES" sz="1800" dirty="0">
              <a:solidFill>
                <a:schemeClr val="tx1">
                  <a:lumMod val="95000"/>
                  <a:lumOff val="5000"/>
                </a:schemeClr>
              </a:solidFill>
              <a:latin typeface="Arial" panose="020B0604020202020204" pitchFamily="34" charset="0"/>
              <a:cs typeface="Arial" panose="020B0604020202020204" pitchFamily="34" charset="0"/>
            </a:endParaRPr>
          </a:p>
          <a:p>
            <a:pPr marL="571440" indent="-285750" algn="just">
              <a:lnSpc>
                <a:spcPct val="150000"/>
              </a:lnSpc>
              <a:spcBef>
                <a:spcPts val="0"/>
              </a:spcBef>
              <a:buFont typeface="Arial" panose="020B0604020202020204" pitchFamily="34" charset="0"/>
              <a:buChar char="•"/>
            </a:pPr>
            <a:endParaRPr lang="en-US" sz="2600" dirty="0">
              <a:solidFill>
                <a:schemeClr val="accent6">
                  <a:lumMod val="75000"/>
                </a:schemeClr>
              </a:solidFill>
              <a:latin typeface="Arial" panose="020B0604020202020204" pitchFamily="34" charset="0"/>
              <a:cs typeface="Arial" panose="020B0604020202020204" pitchFamily="34" charset="0"/>
            </a:endParaRPr>
          </a:p>
        </p:txBody>
      </p:sp>
      <p:pic>
        <p:nvPicPr>
          <p:cNvPr id="5" name="Imagen 4">
            <a:extLst>
              <a:ext uri="{FF2B5EF4-FFF2-40B4-BE49-F238E27FC236}">
                <a16:creationId xmlns:a16="http://schemas.microsoft.com/office/drawing/2014/main" id="{9F5B836A-DECB-FCF8-2A7A-28E1A56CC11F}"/>
              </a:ext>
            </a:extLst>
          </p:cNvPr>
          <p:cNvPicPr>
            <a:picLocks noChangeAspect="1"/>
          </p:cNvPicPr>
          <p:nvPr/>
        </p:nvPicPr>
        <p:blipFill>
          <a:blip r:embed="rId3"/>
          <a:stretch>
            <a:fillRect/>
          </a:stretch>
        </p:blipFill>
        <p:spPr>
          <a:xfrm>
            <a:off x="6012160" y="4509120"/>
            <a:ext cx="2940770" cy="2126161"/>
          </a:xfrm>
          <a:prstGeom prst="rect">
            <a:avLst/>
          </a:prstGeom>
        </p:spPr>
      </p:pic>
    </p:spTree>
    <p:extLst>
      <p:ext uri="{BB962C8B-B14F-4D97-AF65-F5344CB8AC3E}">
        <p14:creationId xmlns:p14="http://schemas.microsoft.com/office/powerpoint/2010/main" val="10222809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99109" y="1317080"/>
            <a:ext cx="8549354" cy="2664297"/>
          </a:xfrm>
        </p:spPr>
        <p:txBody>
          <a:bodyPr/>
          <a:lstStyle/>
          <a:p>
            <a:pPr indent="0" algn="just">
              <a:lnSpc>
                <a:spcPct val="150000"/>
              </a:lnSpc>
              <a:spcBef>
                <a:spcPts val="0"/>
              </a:spcBef>
            </a:pPr>
            <a:r>
              <a:rPr lang="es-ES" sz="1800" dirty="0">
                <a:solidFill>
                  <a:schemeClr val="tx1"/>
                </a:solidFill>
                <a:latin typeface="Arial" panose="020B0604020202020204" pitchFamily="34" charset="0"/>
                <a:cs typeface="Arial" panose="020B0604020202020204" pitchFamily="34" charset="0"/>
              </a:rPr>
              <a:t>Aquí hay una historia extremadamente simple de por qué se creó </a:t>
            </a:r>
            <a:r>
              <a:rPr lang="es-ES" sz="1800" dirty="0" err="1">
                <a:solidFill>
                  <a:schemeClr val="tx1"/>
                </a:solidFill>
                <a:latin typeface="Arial" panose="020B0604020202020204" pitchFamily="34" charset="0"/>
                <a:cs typeface="Arial" panose="020B0604020202020204" pitchFamily="34" charset="0"/>
              </a:rPr>
              <a:t>QoS</a:t>
            </a:r>
            <a:r>
              <a:rPr lang="es-ES" sz="1800" dirty="0">
                <a:solidFill>
                  <a:schemeClr val="tx1"/>
                </a:solidFill>
                <a:latin typeface="Arial" panose="020B0604020202020204" pitchFamily="34" charset="0"/>
                <a:cs typeface="Arial" panose="020B0604020202020204" pitchFamily="34" charset="0"/>
              </a:rPr>
              <a:t>.</a:t>
            </a:r>
          </a:p>
          <a:p>
            <a:pPr marL="571440" indent="-285750" algn="just">
              <a:lnSpc>
                <a:spcPct val="150000"/>
              </a:lnSpc>
              <a:spcBef>
                <a:spcPts val="0"/>
              </a:spcBef>
              <a:buFont typeface="Arial" panose="020B0604020202020204" pitchFamily="34" charset="0"/>
              <a:buChar char="•"/>
            </a:pPr>
            <a:r>
              <a:rPr lang="es-ES" sz="1800" dirty="0">
                <a:solidFill>
                  <a:schemeClr val="tx1"/>
                </a:solidFill>
                <a:latin typeface="Arial" panose="020B0604020202020204" pitchFamily="34" charset="0"/>
                <a:cs typeface="Arial" panose="020B0604020202020204" pitchFamily="34" charset="0"/>
              </a:rPr>
              <a:t>El tráfico de voz y el tráfico de datos solían utilizar redes separadas enteras.</a:t>
            </a:r>
          </a:p>
          <a:p>
            <a:pPr marL="1028700" lvl="1" algn="just">
              <a:lnSpc>
                <a:spcPct val="150000"/>
              </a:lnSpc>
              <a:spcBef>
                <a:spcPts val="0"/>
              </a:spcBef>
              <a:buFont typeface="Courier New" panose="02070309020205020404" pitchFamily="49" charset="0"/>
              <a:buChar char="o"/>
            </a:pPr>
            <a:r>
              <a:rPr lang="es-ES" sz="1800" dirty="0">
                <a:solidFill>
                  <a:schemeClr val="tx1"/>
                </a:solidFill>
                <a:latin typeface="Arial" panose="020B0604020202020204" pitchFamily="34" charset="0"/>
                <a:cs typeface="Arial" panose="020B0604020202020204" pitchFamily="34" charset="0"/>
              </a:rPr>
              <a:t>El </a:t>
            </a:r>
            <a:r>
              <a:rPr lang="es-ES" sz="1800" b="1" dirty="0">
                <a:solidFill>
                  <a:srgbClr val="FF0000"/>
                </a:solidFill>
                <a:latin typeface="Arial" panose="020B0604020202020204" pitchFamily="34" charset="0"/>
                <a:cs typeface="Arial" panose="020B0604020202020204" pitchFamily="34" charset="0"/>
              </a:rPr>
              <a:t>tráfico de voz </a:t>
            </a:r>
            <a:r>
              <a:rPr lang="es-ES" sz="1800" dirty="0">
                <a:solidFill>
                  <a:schemeClr val="tx1"/>
                </a:solidFill>
                <a:latin typeface="Arial" panose="020B0604020202020204" pitchFamily="34" charset="0"/>
                <a:cs typeface="Arial" panose="020B0604020202020204" pitchFamily="34" charset="0"/>
              </a:rPr>
              <a:t>utilizó la PSTN (red telefónica pública conmutada).</a:t>
            </a:r>
            <a:endParaRPr lang="en-US" sz="2600" dirty="0">
              <a:solidFill>
                <a:schemeClr val="tx1"/>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a:solidFill>
                  <a:schemeClr val="accent3">
                    <a:lumMod val="75000"/>
                  </a:schemeClr>
                </a:solidFill>
                <a:latin typeface="Dom Casual" charset="0"/>
              </a:rPr>
              <a:t>Calidad del servicio</a:t>
            </a:r>
          </a:p>
        </p:txBody>
      </p:sp>
      <p:pic>
        <p:nvPicPr>
          <p:cNvPr id="9" name="Imagen 8">
            <a:extLst>
              <a:ext uri="{FF2B5EF4-FFF2-40B4-BE49-F238E27FC236}">
                <a16:creationId xmlns:a16="http://schemas.microsoft.com/office/drawing/2014/main" id="{80277A2C-F572-12F6-3273-AA355FE49EE3}"/>
              </a:ext>
            </a:extLst>
          </p:cNvPr>
          <p:cNvPicPr>
            <a:picLocks noChangeAspect="1"/>
          </p:cNvPicPr>
          <p:nvPr/>
        </p:nvPicPr>
        <p:blipFill>
          <a:blip r:embed="rId3"/>
          <a:stretch>
            <a:fillRect/>
          </a:stretch>
        </p:blipFill>
        <p:spPr>
          <a:xfrm>
            <a:off x="1373398" y="3243189"/>
            <a:ext cx="6200775" cy="1476375"/>
          </a:xfrm>
          <a:prstGeom prst="rect">
            <a:avLst/>
          </a:prstGeom>
        </p:spPr>
      </p:pic>
      <p:pic>
        <p:nvPicPr>
          <p:cNvPr id="13" name="Imagen 12">
            <a:extLst>
              <a:ext uri="{FF2B5EF4-FFF2-40B4-BE49-F238E27FC236}">
                <a16:creationId xmlns:a16="http://schemas.microsoft.com/office/drawing/2014/main" id="{2E3E8A9B-A726-CA10-545F-3B4ADD7C57A9}"/>
              </a:ext>
            </a:extLst>
          </p:cNvPr>
          <p:cNvPicPr>
            <a:picLocks noChangeAspect="1"/>
          </p:cNvPicPr>
          <p:nvPr/>
        </p:nvPicPr>
        <p:blipFill>
          <a:blip r:embed="rId4"/>
          <a:stretch>
            <a:fillRect/>
          </a:stretch>
        </p:blipFill>
        <p:spPr>
          <a:xfrm>
            <a:off x="1251505" y="5308805"/>
            <a:ext cx="6640990" cy="3098389"/>
          </a:xfrm>
          <a:prstGeom prst="rect">
            <a:avLst/>
          </a:prstGeom>
        </p:spPr>
      </p:pic>
    </p:spTree>
    <p:extLst>
      <p:ext uri="{BB962C8B-B14F-4D97-AF65-F5344CB8AC3E}">
        <p14:creationId xmlns:p14="http://schemas.microsoft.com/office/powerpoint/2010/main" val="212772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99110" y="1484783"/>
            <a:ext cx="8549354" cy="2664297"/>
          </a:xfrm>
        </p:spPr>
        <p:txBody>
          <a:bodyPr/>
          <a:lstStyle/>
          <a:p>
            <a:pPr indent="0" algn="just">
              <a:lnSpc>
                <a:spcPct val="150000"/>
              </a:lnSpc>
              <a:spcBef>
                <a:spcPts val="0"/>
              </a:spcBef>
            </a:pPr>
            <a:r>
              <a:rPr lang="es-ES" sz="1800" dirty="0">
                <a:solidFill>
                  <a:schemeClr val="tx1"/>
                </a:solidFill>
                <a:latin typeface="Arial" panose="020B0604020202020204" pitchFamily="34" charset="0"/>
                <a:cs typeface="Arial" panose="020B0604020202020204" pitchFamily="34" charset="0"/>
              </a:rPr>
              <a:t>Aquí hay una historia extremadamente simple de por qué se creó </a:t>
            </a:r>
            <a:r>
              <a:rPr lang="es-ES" sz="1800" dirty="0" err="1">
                <a:solidFill>
                  <a:schemeClr val="tx1"/>
                </a:solidFill>
                <a:latin typeface="Arial" panose="020B0604020202020204" pitchFamily="34" charset="0"/>
                <a:cs typeface="Arial" panose="020B0604020202020204" pitchFamily="34" charset="0"/>
              </a:rPr>
              <a:t>QoS</a:t>
            </a:r>
            <a:r>
              <a:rPr lang="es-ES" sz="1800" dirty="0">
                <a:solidFill>
                  <a:schemeClr val="tx1"/>
                </a:solidFill>
                <a:latin typeface="Arial" panose="020B0604020202020204" pitchFamily="34" charset="0"/>
                <a:cs typeface="Arial" panose="020B0604020202020204" pitchFamily="34" charset="0"/>
              </a:rPr>
              <a:t>.</a:t>
            </a:r>
          </a:p>
          <a:p>
            <a:pPr marL="571440" indent="-285750" algn="just">
              <a:lnSpc>
                <a:spcPct val="150000"/>
              </a:lnSpc>
              <a:spcBef>
                <a:spcPts val="0"/>
              </a:spcBef>
              <a:buFont typeface="Arial" panose="020B0604020202020204" pitchFamily="34" charset="0"/>
              <a:buChar char="•"/>
            </a:pPr>
            <a:r>
              <a:rPr lang="es-ES" sz="1800" dirty="0">
                <a:solidFill>
                  <a:schemeClr val="tx1"/>
                </a:solidFill>
                <a:latin typeface="Arial" panose="020B0604020202020204" pitchFamily="34" charset="0"/>
                <a:cs typeface="Arial" panose="020B0604020202020204" pitchFamily="34" charset="0"/>
              </a:rPr>
              <a:t>El tráfico de voz y el tráfico de datos solían utilizar redes separadas enteras.</a:t>
            </a:r>
          </a:p>
          <a:p>
            <a:pPr marL="1028700" lvl="1" algn="just">
              <a:lnSpc>
                <a:spcPct val="150000"/>
              </a:lnSpc>
              <a:spcBef>
                <a:spcPts val="0"/>
              </a:spcBef>
              <a:buFont typeface="Courier New" panose="02070309020205020404" pitchFamily="49" charset="0"/>
              <a:buChar char="o"/>
            </a:pPr>
            <a:r>
              <a:rPr lang="es-ES" sz="1800" dirty="0">
                <a:solidFill>
                  <a:schemeClr val="tx1"/>
                </a:solidFill>
                <a:latin typeface="Arial" panose="020B0604020202020204" pitchFamily="34" charset="0"/>
                <a:cs typeface="Arial" panose="020B0604020202020204" pitchFamily="34" charset="0"/>
              </a:rPr>
              <a:t>El tráfico de voz utilizó la PSTN (red telefónica pública conmutada). </a:t>
            </a:r>
            <a:endParaRPr lang="en-US" sz="2600" dirty="0">
              <a:solidFill>
                <a:schemeClr val="tx1"/>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err="1">
                <a:solidFill>
                  <a:schemeClr val="accent4">
                    <a:lumMod val="50000"/>
                  </a:schemeClr>
                </a:solidFill>
                <a:effectLst>
                  <a:outerShdw blurRad="38100" dist="38100" dir="2700000" algn="tl">
                    <a:srgbClr val="C0C0C0"/>
                  </a:outerShdw>
                </a:effectLst>
                <a:latin typeface="Dom Casual" charset="0"/>
              </a:rPr>
              <a:t>Quality</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of</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service</a:t>
            </a:r>
            <a:r>
              <a:rPr lang="es-ES_tradnl" altLang="es-MX" sz="3200" b="1" dirty="0">
                <a:solidFill>
                  <a:schemeClr val="accent4">
                    <a:lumMod val="50000"/>
                  </a:schemeClr>
                </a:solidFill>
                <a:effectLst>
                  <a:outerShdw blurRad="38100" dist="38100" dir="2700000" algn="tl">
                    <a:srgbClr val="C0C0C0"/>
                  </a:outerShdw>
                </a:effectLst>
                <a:latin typeface="Dom Casual" charset="0"/>
              </a:rPr>
              <a:t> (</a:t>
            </a:r>
            <a:r>
              <a:rPr lang="es-ES_tradnl" altLang="es-MX" sz="3200" b="1" dirty="0" err="1">
                <a:solidFill>
                  <a:schemeClr val="accent4">
                    <a:lumMod val="50000"/>
                  </a:schemeClr>
                </a:solidFill>
                <a:effectLst>
                  <a:outerShdw blurRad="38100" dist="38100" dir="2700000" algn="tl">
                    <a:srgbClr val="C0C0C0"/>
                  </a:outerShdw>
                </a:effectLst>
                <a:latin typeface="Dom Casual" charset="0"/>
              </a:rPr>
              <a:t>QoS</a:t>
            </a:r>
            <a:r>
              <a:rPr lang="es-ES_tradnl" altLang="es-MX" sz="3200" b="1" dirty="0">
                <a:solidFill>
                  <a:schemeClr val="accent4">
                    <a:lumMod val="50000"/>
                  </a:schemeClr>
                </a:solidFill>
                <a:effectLst>
                  <a:outerShdw blurRad="38100" dist="38100" dir="2700000" algn="tl">
                    <a:srgbClr val="C0C0C0"/>
                  </a:outerShdw>
                </a:effectLst>
                <a:latin typeface="Dom Casual" charset="0"/>
              </a:rPr>
              <a:t>)</a:t>
            </a:r>
          </a:p>
          <a:p>
            <a:pPr>
              <a:spcBef>
                <a:spcPts val="0"/>
              </a:spcBef>
            </a:pPr>
            <a:r>
              <a:rPr lang="es-ES_tradnl" altLang="es-MX" sz="1800" b="1" dirty="0">
                <a:solidFill>
                  <a:schemeClr val="accent3">
                    <a:lumMod val="75000"/>
                  </a:schemeClr>
                </a:solidFill>
                <a:latin typeface="Dom Casual" charset="0"/>
              </a:rPr>
              <a:t>Calidad del servicio</a:t>
            </a:r>
          </a:p>
        </p:txBody>
      </p:sp>
      <p:pic>
        <p:nvPicPr>
          <p:cNvPr id="9" name="Imagen 8">
            <a:extLst>
              <a:ext uri="{FF2B5EF4-FFF2-40B4-BE49-F238E27FC236}">
                <a16:creationId xmlns:a16="http://schemas.microsoft.com/office/drawing/2014/main" id="{80277A2C-F572-12F6-3273-AA355FE49EE3}"/>
              </a:ext>
            </a:extLst>
          </p:cNvPr>
          <p:cNvPicPr>
            <a:picLocks noChangeAspect="1"/>
          </p:cNvPicPr>
          <p:nvPr/>
        </p:nvPicPr>
        <p:blipFill>
          <a:blip r:embed="rId3"/>
          <a:stretch>
            <a:fillRect/>
          </a:stretch>
        </p:blipFill>
        <p:spPr>
          <a:xfrm>
            <a:off x="1373399" y="3717032"/>
            <a:ext cx="6200775" cy="1476375"/>
          </a:xfrm>
          <a:prstGeom prst="rect">
            <a:avLst/>
          </a:prstGeom>
        </p:spPr>
      </p:pic>
    </p:spTree>
    <p:extLst>
      <p:ext uri="{BB962C8B-B14F-4D97-AF65-F5344CB8AC3E}">
        <p14:creationId xmlns:p14="http://schemas.microsoft.com/office/powerpoint/2010/main" val="1191732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11" name="Rectangle 3110">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3" name="Rectangle 3112">
            <a:extLst>
              <a:ext uri="{FF2B5EF4-FFF2-40B4-BE49-F238E27FC236}">
                <a16:creationId xmlns:a16="http://schemas.microsoft.com/office/drawing/2014/main" id="{91E5A9A7-95C6-4F4F-B00E-C82E07FE62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922632" y="1922631"/>
            <a:ext cx="6875818" cy="3030558"/>
          </a:xfrm>
          <a:prstGeom prst="rect">
            <a:avLst/>
          </a:prstGeom>
          <a:gradFill>
            <a:gsLst>
              <a:gs pos="0">
                <a:srgbClr val="000000"/>
              </a:gs>
              <a:gs pos="100000">
                <a:schemeClr val="accent1">
                  <a:lumMod val="75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15" name="Rectangle 3114">
            <a:extLst>
              <a:ext uri="{FF2B5EF4-FFF2-40B4-BE49-F238E27FC236}">
                <a16:creationId xmlns:a16="http://schemas.microsoft.com/office/drawing/2014/main" id="{D07DD2DE-F619-49DD-B5E7-03A290FF4E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663321" y="3165298"/>
            <a:ext cx="4355594" cy="3028952"/>
          </a:xfrm>
          <a:prstGeom prst="rect">
            <a:avLst/>
          </a:prstGeom>
          <a:gradFill>
            <a:gsLst>
              <a:gs pos="0">
                <a:schemeClr val="accent1">
                  <a:alpha val="50000"/>
                </a:schemeClr>
              </a:gs>
              <a:gs pos="100000">
                <a:schemeClr val="accent1">
                  <a:lumMod val="50000"/>
                  <a:alpha val="0"/>
                </a:scheme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17" name="Rectangle 3116">
            <a:extLst>
              <a:ext uri="{FF2B5EF4-FFF2-40B4-BE49-F238E27FC236}">
                <a16:creationId xmlns:a16="http://schemas.microsoft.com/office/drawing/2014/main" id="{85149191-5F60-4A28-AAFF-039F96B0F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1742858" y="2085760"/>
            <a:ext cx="6857572" cy="2686051"/>
          </a:xfrm>
          <a:prstGeom prst="rect">
            <a:avLst/>
          </a:prstGeom>
          <a:gradFill>
            <a:gsLst>
              <a:gs pos="0">
                <a:srgbClr val="000000">
                  <a:alpha val="59000"/>
                </a:srgbClr>
              </a:gs>
              <a:gs pos="69000">
                <a:schemeClr val="accent1">
                  <a:alpha val="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19" name="Freeform: Shape 3118">
            <a:extLst>
              <a:ext uri="{FF2B5EF4-FFF2-40B4-BE49-F238E27FC236}">
                <a16:creationId xmlns:a16="http://schemas.microsoft.com/office/drawing/2014/main" id="{F8260ED5-17F7-4158-B241-D51DD4CF1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6097846">
            <a:off x="-1161554" y="1712395"/>
            <a:ext cx="4808302" cy="3066500"/>
          </a:xfrm>
          <a:custGeom>
            <a:avLst/>
            <a:gdLst>
              <a:gd name="connsiteX0" fmla="*/ 48844 w 4808302"/>
              <a:gd name="connsiteY0" fmla="*/ 2888671 h 4088666"/>
              <a:gd name="connsiteX1" fmla="*/ 0 w 4808302"/>
              <a:gd name="connsiteY1" fmla="*/ 2404151 h 4088666"/>
              <a:gd name="connsiteX2" fmla="*/ 2404151 w 4808302"/>
              <a:gd name="connsiteY2" fmla="*/ 0 h 4088666"/>
              <a:gd name="connsiteX3" fmla="*/ 4808302 w 4808302"/>
              <a:gd name="connsiteY3" fmla="*/ 2404151 h 4088666"/>
              <a:gd name="connsiteX4" fmla="*/ 4700216 w 4808302"/>
              <a:gd name="connsiteY4" fmla="*/ 3119072 h 4088666"/>
              <a:gd name="connsiteX5" fmla="*/ 4643143 w 4808302"/>
              <a:gd name="connsiteY5" fmla="*/ 3275009 h 4088666"/>
              <a:gd name="connsiteX6" fmla="*/ 690093 w 4808302"/>
              <a:gd name="connsiteY6" fmla="*/ 4088666 h 4088666"/>
              <a:gd name="connsiteX7" fmla="*/ 548991 w 4808302"/>
              <a:gd name="connsiteY7" fmla="*/ 3933414 h 4088666"/>
              <a:gd name="connsiteX8" fmla="*/ 48844 w 4808302"/>
              <a:gd name="connsiteY8" fmla="*/ 2888671 h 4088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08302" h="4088666">
                <a:moveTo>
                  <a:pt x="48844" y="2888671"/>
                </a:moveTo>
                <a:cubicBezTo>
                  <a:pt x="16818" y="2732167"/>
                  <a:pt x="0" y="2570123"/>
                  <a:pt x="0" y="2404151"/>
                </a:cubicBezTo>
                <a:cubicBezTo>
                  <a:pt x="0" y="1076375"/>
                  <a:pt x="1076375" y="0"/>
                  <a:pt x="2404151" y="0"/>
                </a:cubicBezTo>
                <a:cubicBezTo>
                  <a:pt x="3731927" y="0"/>
                  <a:pt x="4808302" y="1076375"/>
                  <a:pt x="4808302" y="2404151"/>
                </a:cubicBezTo>
                <a:cubicBezTo>
                  <a:pt x="4808302" y="2653109"/>
                  <a:pt x="4770461" y="2893229"/>
                  <a:pt x="4700216" y="3119072"/>
                </a:cubicBezTo>
                <a:lnTo>
                  <a:pt x="4643143" y="3275009"/>
                </a:lnTo>
                <a:lnTo>
                  <a:pt x="690093" y="4088666"/>
                </a:lnTo>
                <a:lnTo>
                  <a:pt x="548991" y="3933414"/>
                </a:lnTo>
                <a:cubicBezTo>
                  <a:pt x="304015" y="3636572"/>
                  <a:pt x="128908" y="3279932"/>
                  <a:pt x="48844" y="2888671"/>
                </a:cubicBezTo>
                <a:close/>
              </a:path>
            </a:pathLst>
          </a:custGeom>
          <a:gradFill>
            <a:gsLst>
              <a:gs pos="39000">
                <a:schemeClr val="accent1">
                  <a:lumMod val="60000"/>
                  <a:lumOff val="40000"/>
                  <a:alpha val="0"/>
                </a:schemeClr>
              </a:gs>
              <a:gs pos="100000">
                <a:schemeClr val="accent1">
                  <a:lumMod val="75000"/>
                  <a:alpha val="26000"/>
                </a:schemeClr>
              </a:gs>
            </a:gsLst>
            <a:lin ang="18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78" name="Text Box 6"/>
          <p:cNvSpPr txBox="1">
            <a:spLocks noChangeArrowheads="1"/>
          </p:cNvSpPr>
          <p:nvPr/>
        </p:nvSpPr>
        <p:spPr bwMode="auto">
          <a:xfrm>
            <a:off x="495030" y="2767106"/>
            <a:ext cx="2160621" cy="3071906"/>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t">
            <a:norm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nSpc>
                <a:spcPct val="90000"/>
              </a:lnSpc>
              <a:spcBef>
                <a:spcPct val="0"/>
              </a:spcBef>
              <a:spcAft>
                <a:spcPts val="600"/>
              </a:spcAft>
            </a:pPr>
            <a:r>
              <a:rPr lang="en-US" sz="3500" b="1" kern="1200" dirty="0" err="1">
                <a:solidFill>
                  <a:srgbClr val="FFFFFF"/>
                </a:solidFill>
                <a:effectLst>
                  <a:outerShdw blurRad="38100" dist="38100" dir="2700000" algn="tl">
                    <a:srgbClr val="C0C0C0"/>
                  </a:outerShdw>
                </a:effectLst>
                <a:latin typeface="+mj-lt"/>
                <a:ea typeface="+mj-ea"/>
                <a:cs typeface="+mj-cs"/>
              </a:rPr>
              <a:t>Teléfonos</a:t>
            </a:r>
            <a:r>
              <a:rPr lang="en-US" sz="3500" b="1" kern="1200" dirty="0">
                <a:solidFill>
                  <a:srgbClr val="FFFFFF"/>
                </a:solidFill>
                <a:effectLst>
                  <a:outerShdw blurRad="38100" dist="38100" dir="2700000" algn="tl">
                    <a:srgbClr val="C0C0C0"/>
                  </a:outerShdw>
                </a:effectLst>
                <a:latin typeface="+mj-lt"/>
                <a:ea typeface="+mj-ea"/>
                <a:cs typeface="+mj-cs"/>
              </a:rPr>
              <a:t> </a:t>
            </a:r>
            <a:r>
              <a:rPr lang="en-US" sz="3500" b="1" kern="1200" dirty="0" err="1">
                <a:solidFill>
                  <a:srgbClr val="FFFFFF"/>
                </a:solidFill>
                <a:effectLst>
                  <a:outerShdw blurRad="38100" dist="38100" dir="2700000" algn="tl">
                    <a:srgbClr val="C0C0C0"/>
                  </a:outerShdw>
                </a:effectLst>
                <a:latin typeface="+mj-lt"/>
                <a:ea typeface="+mj-ea"/>
                <a:cs typeface="+mj-cs"/>
              </a:rPr>
              <a:t>sobre</a:t>
            </a:r>
            <a:r>
              <a:rPr lang="en-US" sz="3500" b="1" kern="1200" dirty="0">
                <a:solidFill>
                  <a:srgbClr val="FFFFFF"/>
                </a:solidFill>
                <a:effectLst>
                  <a:outerShdw blurRad="38100" dist="38100" dir="2700000" algn="tl">
                    <a:srgbClr val="C0C0C0"/>
                  </a:outerShdw>
                </a:effectLst>
                <a:latin typeface="+mj-lt"/>
                <a:ea typeface="+mj-ea"/>
                <a:cs typeface="+mj-cs"/>
              </a:rPr>
              <a:t> IP / VLANs de </a:t>
            </a:r>
            <a:r>
              <a:rPr lang="en-US" sz="3500" b="1" kern="1200" dirty="0" err="1">
                <a:solidFill>
                  <a:srgbClr val="FFFFFF"/>
                </a:solidFill>
                <a:effectLst>
                  <a:outerShdw blurRad="38100" dist="38100" dir="2700000" algn="tl">
                    <a:srgbClr val="C0C0C0"/>
                  </a:outerShdw>
                </a:effectLst>
                <a:latin typeface="+mj-lt"/>
                <a:ea typeface="+mj-ea"/>
                <a:cs typeface="+mj-cs"/>
              </a:rPr>
              <a:t>voz</a:t>
            </a:r>
            <a:endParaRPr lang="en-US" sz="3500" b="1" kern="1200" dirty="0">
              <a:solidFill>
                <a:srgbClr val="FFFFFF"/>
              </a:solidFill>
              <a:effectLst>
                <a:outerShdw blurRad="38100" dist="38100" dir="2700000" algn="tl">
                  <a:srgbClr val="C0C0C0"/>
                </a:outerShdw>
              </a:effectLst>
              <a:latin typeface="+mj-lt"/>
              <a:ea typeface="+mj-ea"/>
              <a:cs typeface="+mj-cs"/>
            </a:endParaRPr>
          </a:p>
        </p:txBody>
      </p:sp>
      <p:pic>
        <p:nvPicPr>
          <p:cNvPr id="2" name="Imagen 1" descr="Diagrama&#10;&#10;Descripción generada automáticamente con confianza media">
            <a:extLst>
              <a:ext uri="{FF2B5EF4-FFF2-40B4-BE49-F238E27FC236}">
                <a16:creationId xmlns:a16="http://schemas.microsoft.com/office/drawing/2014/main" id="{E3F98FCC-D2F6-2828-30A3-5A1EA1E9CF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6821" y="1749013"/>
            <a:ext cx="5419311" cy="3359973"/>
          </a:xfrm>
          <a:prstGeom prst="rect">
            <a:avLst/>
          </a:prstGeom>
        </p:spPr>
      </p:pic>
    </p:spTree>
    <p:extLst>
      <p:ext uri="{BB962C8B-B14F-4D97-AF65-F5344CB8AC3E}">
        <p14:creationId xmlns:p14="http://schemas.microsoft.com/office/powerpoint/2010/main" val="2343230122"/>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Un celular en la mano&#10;&#10;Descripción generada automáticamente">
            <a:extLst>
              <a:ext uri="{FF2B5EF4-FFF2-40B4-BE49-F238E27FC236}">
                <a16:creationId xmlns:a16="http://schemas.microsoft.com/office/drawing/2014/main" id="{92DB425C-08D1-04DE-C9C9-4961B131EF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1672" y="3829220"/>
            <a:ext cx="2952328" cy="2840140"/>
          </a:xfrm>
          <a:prstGeom prst="rect">
            <a:avLst/>
          </a:prstGeom>
        </p:spPr>
      </p:pic>
      <p:sp>
        <p:nvSpPr>
          <p:cNvPr id="2" name="Content Placeholder 1"/>
          <p:cNvSpPr>
            <a:spLocks noGrp="1"/>
          </p:cNvSpPr>
          <p:nvPr>
            <p:ph idx="1"/>
          </p:nvPr>
        </p:nvSpPr>
        <p:spPr>
          <a:xfrm>
            <a:off x="467544" y="1484784"/>
            <a:ext cx="8006704" cy="2514825"/>
          </a:xfrm>
        </p:spPr>
        <p:txBody>
          <a:bodyPr/>
          <a:lstStyle/>
          <a:p>
            <a:pPr marL="571440" indent="-285750" algn="just">
              <a:lnSpc>
                <a:spcPct val="150000"/>
              </a:lnSpc>
              <a:spcBef>
                <a:spcPts val="0"/>
              </a:spcBef>
              <a:buFont typeface="Arial" panose="020B0604020202020204" pitchFamily="34" charset="0"/>
              <a:buChar char="•"/>
            </a:pPr>
            <a:r>
              <a:rPr lang="es-ES" sz="1800" dirty="0">
                <a:solidFill>
                  <a:srgbClr val="000000"/>
                </a:solidFill>
                <a:latin typeface="Arial" panose="020B0604020202020204" pitchFamily="34" charset="0"/>
                <a:cs typeface="Arial" panose="020B0604020202020204" pitchFamily="34" charset="0"/>
              </a:rPr>
              <a:t>Los teléfonos tradicionales funcionan a través de la red telefónica pública conmutada. Algunas veces esto se llama POT (Servicio telefónico antiguo simple)</a:t>
            </a:r>
          </a:p>
          <a:p>
            <a:pPr marL="571440" indent="-285750" algn="just">
              <a:lnSpc>
                <a:spcPct val="150000"/>
              </a:lnSpc>
              <a:spcBef>
                <a:spcPts val="0"/>
              </a:spcBef>
              <a:buFont typeface="Arial" panose="020B0604020202020204" pitchFamily="34" charset="0"/>
              <a:buChar char="•"/>
            </a:pPr>
            <a:r>
              <a:rPr lang="es-ES" sz="1800" dirty="0">
                <a:solidFill>
                  <a:srgbClr val="000000"/>
                </a:solidFill>
                <a:latin typeface="Arial" panose="020B0604020202020204" pitchFamily="34" charset="0"/>
                <a:cs typeface="Arial" panose="020B0604020202020204" pitchFamily="34" charset="0"/>
              </a:rPr>
              <a:t>Los teléfonos IP utilizan tecnologías VoIP (</a:t>
            </a:r>
            <a:r>
              <a:rPr lang="es-ES" sz="1800" dirty="0" err="1">
                <a:solidFill>
                  <a:srgbClr val="000000"/>
                </a:solidFill>
                <a:latin typeface="Arial" panose="020B0604020202020204" pitchFamily="34" charset="0"/>
                <a:cs typeface="Arial" panose="020B0604020202020204" pitchFamily="34" charset="0"/>
              </a:rPr>
              <a:t>Voice</a:t>
            </a:r>
            <a:r>
              <a:rPr lang="es-ES" sz="1800" dirty="0">
                <a:solidFill>
                  <a:srgbClr val="000000"/>
                </a:solidFill>
                <a:latin typeface="Arial" panose="020B0604020202020204" pitchFamily="34" charset="0"/>
                <a:cs typeface="Arial" panose="020B0604020202020204" pitchFamily="34" charset="0"/>
              </a:rPr>
              <a:t> </a:t>
            </a:r>
            <a:r>
              <a:rPr lang="es-ES" sz="1800" dirty="0" err="1">
                <a:solidFill>
                  <a:srgbClr val="000000"/>
                </a:solidFill>
                <a:latin typeface="Arial" panose="020B0604020202020204" pitchFamily="34" charset="0"/>
                <a:cs typeface="Arial" panose="020B0604020202020204" pitchFamily="34" charset="0"/>
              </a:rPr>
              <a:t>over</a:t>
            </a:r>
            <a:r>
              <a:rPr lang="es-ES" sz="1800" dirty="0">
                <a:solidFill>
                  <a:srgbClr val="000000"/>
                </a:solidFill>
                <a:latin typeface="Arial" panose="020B0604020202020204" pitchFamily="34" charset="0"/>
                <a:cs typeface="Arial" panose="020B0604020202020204" pitchFamily="34" charset="0"/>
              </a:rPr>
              <a:t> IP) para permitir llamadas telefónicas a través de una red IP, como Internet. </a:t>
            </a:r>
            <a:r>
              <a:rPr lang="es-ES" sz="1800" dirty="0">
                <a:solidFill>
                  <a:schemeClr val="accent6">
                    <a:lumMod val="75000"/>
                  </a:schemeClr>
                </a:solidFill>
                <a:latin typeface="Arial" panose="020B0604020202020204" pitchFamily="34" charset="0"/>
                <a:cs typeface="Arial" panose="020B0604020202020204" pitchFamily="34" charset="0"/>
              </a:rPr>
              <a:t>Los datos de audio se encapsulan en paquetes IP y se envían a través de la red. </a:t>
            </a:r>
            <a:r>
              <a:rPr lang="es-ES" sz="1800" dirty="0">
                <a:solidFill>
                  <a:schemeClr val="accent6">
                    <a:lumMod val="75000"/>
                  </a:schemeClr>
                </a:solidFill>
                <a:latin typeface="Arial" panose="020B0604020202020204" pitchFamily="34" charset="0"/>
                <a:cs typeface="Arial" panose="020B0604020202020204" pitchFamily="34" charset="0"/>
                <a:hlinkClick r:id="rId4"/>
              </a:rPr>
              <a:t>https://www.youtube.com/watch?v=H6FKJMiiL6E</a:t>
            </a:r>
            <a:endParaRPr lang="es-ES" sz="1800" dirty="0">
              <a:solidFill>
                <a:schemeClr val="accent6">
                  <a:lumMod val="75000"/>
                </a:schemeClr>
              </a:solidFill>
              <a:latin typeface="Arial" panose="020B0604020202020204" pitchFamily="34" charset="0"/>
              <a:cs typeface="Arial" panose="020B0604020202020204" pitchFamily="34" charset="0"/>
            </a:endParaRPr>
          </a:p>
          <a:p>
            <a:pPr marL="571440" indent="-285750" algn="just">
              <a:lnSpc>
                <a:spcPct val="150000"/>
              </a:lnSpc>
              <a:spcBef>
                <a:spcPts val="0"/>
              </a:spcBef>
              <a:buFont typeface="Arial" panose="020B0604020202020204" pitchFamily="34" charset="0"/>
              <a:buChar char="•"/>
            </a:pPr>
            <a:r>
              <a:rPr lang="es-ES" sz="1800" dirty="0">
                <a:solidFill>
                  <a:schemeClr val="accent6">
                    <a:lumMod val="75000"/>
                  </a:schemeClr>
                </a:solidFill>
                <a:latin typeface="Arial" panose="020B0604020202020204" pitchFamily="34" charset="0"/>
                <a:cs typeface="Arial" panose="020B0604020202020204" pitchFamily="34" charset="0"/>
              </a:rPr>
              <a:t>Aquí hay un ejemplo de teléfono IP de CISCO. Numerosas empresas de todo el mundo utilizan los teléfonos IP de Cisco, aunque, por supuesto, existen otros proveedores que fabrican y venden teléfonos IP.</a:t>
            </a:r>
            <a:endParaRPr lang="en-US" sz="1800" dirty="0">
              <a:solidFill>
                <a:schemeClr val="accent6">
                  <a:lumMod val="75000"/>
                </a:schemeClr>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a:solidFill>
                  <a:schemeClr val="accent4">
                    <a:lumMod val="50000"/>
                  </a:schemeClr>
                </a:solidFill>
                <a:effectLst>
                  <a:outerShdw blurRad="38100" dist="38100" dir="2700000" algn="tl">
                    <a:srgbClr val="C0C0C0"/>
                  </a:outerShdw>
                </a:effectLst>
                <a:latin typeface="Dom Casual" charset="0"/>
              </a:rPr>
              <a:t>Teléfonos IP</a:t>
            </a:r>
          </a:p>
          <a:p>
            <a:pPr>
              <a:spcBef>
                <a:spcPts val="0"/>
              </a:spcBef>
            </a:pPr>
            <a:r>
              <a:rPr lang="es-ES_tradnl" altLang="es-MX" sz="1800" b="1" dirty="0" err="1">
                <a:solidFill>
                  <a:schemeClr val="accent3">
                    <a:lumMod val="75000"/>
                  </a:schemeClr>
                </a:solidFill>
                <a:latin typeface="Dom Casual" charset="0"/>
              </a:rPr>
              <a:t>Quality</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of</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service</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QoS</a:t>
            </a:r>
            <a:r>
              <a:rPr lang="es-ES_tradnl" altLang="es-MX" sz="1800" b="1" dirty="0">
                <a:solidFill>
                  <a:schemeClr val="accent3">
                    <a:lumMod val="75000"/>
                  </a:schemeClr>
                </a:solidFill>
                <a:latin typeface="Dom Casual" charset="0"/>
              </a:rPr>
              <a:t>)</a:t>
            </a:r>
          </a:p>
        </p:txBody>
      </p:sp>
    </p:spTree>
    <p:extLst>
      <p:ext uri="{BB962C8B-B14F-4D97-AF65-F5344CB8AC3E}">
        <p14:creationId xmlns:p14="http://schemas.microsoft.com/office/powerpoint/2010/main" val="1055604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F02BE3E0-892D-1E80-6E8C-1467038F92B1}"/>
              </a:ext>
            </a:extLst>
          </p:cNvPr>
          <p:cNvPicPr>
            <a:picLocks noChangeAspect="1"/>
          </p:cNvPicPr>
          <p:nvPr/>
        </p:nvPicPr>
        <p:blipFill>
          <a:blip r:embed="rId3"/>
          <a:stretch>
            <a:fillRect/>
          </a:stretch>
        </p:blipFill>
        <p:spPr>
          <a:xfrm>
            <a:off x="0" y="3751486"/>
            <a:ext cx="9144000" cy="3088532"/>
          </a:xfrm>
          <a:prstGeom prst="rect">
            <a:avLst/>
          </a:prstGeom>
        </p:spPr>
      </p:pic>
      <p:pic>
        <p:nvPicPr>
          <p:cNvPr id="5" name="Imagen 4" descr="Un celular en la mano&#10;&#10;Descripción generada automáticamente">
            <a:extLst>
              <a:ext uri="{FF2B5EF4-FFF2-40B4-BE49-F238E27FC236}">
                <a16:creationId xmlns:a16="http://schemas.microsoft.com/office/drawing/2014/main" id="{92DB425C-08D1-04DE-C9C9-4961B131EFC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91672" y="64713"/>
            <a:ext cx="2952328" cy="2840140"/>
          </a:xfrm>
          <a:prstGeom prst="rect">
            <a:avLst/>
          </a:prstGeom>
        </p:spPr>
      </p:pic>
      <p:sp>
        <p:nvSpPr>
          <p:cNvPr id="2" name="Content Placeholder 1"/>
          <p:cNvSpPr>
            <a:spLocks noGrp="1"/>
          </p:cNvSpPr>
          <p:nvPr>
            <p:ph idx="1"/>
          </p:nvPr>
        </p:nvSpPr>
        <p:spPr>
          <a:xfrm>
            <a:off x="-108520" y="1484783"/>
            <a:ext cx="7704856" cy="2514825"/>
          </a:xfrm>
        </p:spPr>
        <p:txBody>
          <a:bodyPr/>
          <a:lstStyle/>
          <a:p>
            <a:pPr marL="571440" indent="-285750" algn="just">
              <a:lnSpc>
                <a:spcPct val="150000"/>
              </a:lnSpc>
              <a:spcBef>
                <a:spcPts val="0"/>
              </a:spcBef>
              <a:buFont typeface="Arial" panose="020B0604020202020204" pitchFamily="34" charset="0"/>
              <a:buChar char="•"/>
            </a:pPr>
            <a:r>
              <a:rPr lang="es-ES" sz="1800" dirty="0">
                <a:solidFill>
                  <a:srgbClr val="000000"/>
                </a:solidFill>
                <a:latin typeface="Arial" panose="020B0604020202020204" pitchFamily="34" charset="0"/>
                <a:cs typeface="Arial" panose="020B0604020202020204" pitchFamily="34" charset="0"/>
              </a:rPr>
              <a:t>Los teléfonos IP están conectados a un switch como cualquier otro dispositivo terminal. </a:t>
            </a:r>
            <a:r>
              <a:rPr lang="es-ES" sz="1800" dirty="0">
                <a:solidFill>
                  <a:schemeClr val="accent6">
                    <a:lumMod val="75000"/>
                  </a:schemeClr>
                </a:solidFill>
                <a:latin typeface="Arial" panose="020B0604020202020204" pitchFamily="34" charset="0"/>
                <a:cs typeface="Arial" panose="020B0604020202020204" pitchFamily="34" charset="0"/>
              </a:rPr>
              <a:t>Entonces, podrías hacer algo como esto. Una PC y un teléfono IP en cada escritorio, cada uno conectado a su propio puerto de switch. Este tipo de diseño funciona y es una opción, pero existe un enfoque mucho mejor y más común para conectar estos dispositivos a un switch.</a:t>
            </a:r>
            <a:endParaRPr lang="en-US" sz="1800" dirty="0">
              <a:solidFill>
                <a:schemeClr val="accent6">
                  <a:lumMod val="75000"/>
                </a:schemeClr>
              </a:solidFill>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a:solidFill>
                  <a:schemeClr val="accent4">
                    <a:lumMod val="50000"/>
                  </a:schemeClr>
                </a:solidFill>
                <a:effectLst>
                  <a:outerShdw blurRad="38100" dist="38100" dir="2700000" algn="tl">
                    <a:srgbClr val="C0C0C0"/>
                  </a:outerShdw>
                </a:effectLst>
                <a:latin typeface="Dom Casual" charset="0"/>
              </a:rPr>
              <a:t>Teléfonos IP</a:t>
            </a:r>
          </a:p>
          <a:p>
            <a:pPr>
              <a:spcBef>
                <a:spcPts val="0"/>
              </a:spcBef>
            </a:pPr>
            <a:r>
              <a:rPr lang="es-ES_tradnl" altLang="es-MX" sz="1800" b="1" dirty="0" err="1">
                <a:solidFill>
                  <a:schemeClr val="accent3">
                    <a:lumMod val="75000"/>
                  </a:schemeClr>
                </a:solidFill>
                <a:latin typeface="Dom Casual" charset="0"/>
              </a:rPr>
              <a:t>Quality</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of</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service</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QoS</a:t>
            </a:r>
            <a:r>
              <a:rPr lang="es-ES_tradnl" altLang="es-MX" sz="1800" b="1" dirty="0">
                <a:solidFill>
                  <a:schemeClr val="accent3">
                    <a:lumMod val="75000"/>
                  </a:schemeClr>
                </a:solidFill>
                <a:latin typeface="Dom Casual" charset="0"/>
              </a:rPr>
              <a:t>)</a:t>
            </a:r>
          </a:p>
        </p:txBody>
      </p:sp>
    </p:spTree>
    <p:extLst>
      <p:ext uri="{BB962C8B-B14F-4D97-AF65-F5344CB8AC3E}">
        <p14:creationId xmlns:p14="http://schemas.microsoft.com/office/powerpoint/2010/main" val="8890372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descr="Un celular en la mano&#10;&#10;Descripción generada automáticamente">
            <a:extLst>
              <a:ext uri="{FF2B5EF4-FFF2-40B4-BE49-F238E27FC236}">
                <a16:creationId xmlns:a16="http://schemas.microsoft.com/office/drawing/2014/main" id="{92DB425C-08D1-04DE-C9C9-4961B131EF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59216" y="-4218"/>
            <a:ext cx="2484784" cy="2390363"/>
          </a:xfrm>
          <a:prstGeom prst="rect">
            <a:avLst/>
          </a:prstGeom>
        </p:spPr>
      </p:pic>
      <p:sp>
        <p:nvSpPr>
          <p:cNvPr id="2" name="Content Placeholder 1"/>
          <p:cNvSpPr>
            <a:spLocks noGrp="1"/>
          </p:cNvSpPr>
          <p:nvPr>
            <p:ph idx="1"/>
          </p:nvPr>
        </p:nvSpPr>
        <p:spPr>
          <a:xfrm>
            <a:off x="0" y="1981315"/>
            <a:ext cx="7812360" cy="2514825"/>
          </a:xfrm>
        </p:spPr>
        <p:txBody>
          <a:bodyPr/>
          <a:lstStyle/>
          <a:p>
            <a:pPr indent="0" algn="just">
              <a:lnSpc>
                <a:spcPct val="150000"/>
              </a:lnSpc>
              <a:spcBef>
                <a:spcPts val="0"/>
              </a:spcBef>
            </a:pPr>
            <a:r>
              <a:rPr lang="es-ES" sz="1800" dirty="0">
                <a:solidFill>
                  <a:srgbClr val="000000"/>
                </a:solidFill>
                <a:latin typeface="Arial" panose="020B0604020202020204" pitchFamily="34" charset="0"/>
                <a:cs typeface="Arial" panose="020B0604020202020204" pitchFamily="34" charset="0"/>
              </a:rPr>
              <a:t>Los teléfonos IP tienen un switch interno de 3 puertos. </a:t>
            </a:r>
            <a:endParaRPr lang="es-ES" sz="1600" dirty="0">
              <a:solidFill>
                <a:schemeClr val="tx1"/>
              </a:solidFill>
              <a:latin typeface="Arial" panose="020B0604020202020204" pitchFamily="34" charset="0"/>
              <a:cs typeface="Arial" panose="020B0604020202020204" pitchFamily="34" charset="0"/>
            </a:endParaRPr>
          </a:p>
          <a:p>
            <a:pPr marL="571440" algn="just">
              <a:lnSpc>
                <a:spcPct val="150000"/>
              </a:lnSpc>
              <a:spcBef>
                <a:spcPts val="0"/>
              </a:spcBef>
              <a:buFont typeface="Arial" panose="020B0604020202020204" pitchFamily="34" charset="0"/>
              <a:buChar char="•"/>
            </a:pPr>
            <a:r>
              <a:rPr lang="es-ES" sz="1600" dirty="0">
                <a:solidFill>
                  <a:schemeClr val="tx1"/>
                </a:solidFill>
                <a:latin typeface="Arial" panose="020B0604020202020204" pitchFamily="34" charset="0"/>
                <a:cs typeface="Arial" panose="020B0604020202020204" pitchFamily="34" charset="0"/>
              </a:rPr>
              <a:t>1 puerto es el “</a:t>
            </a:r>
            <a:r>
              <a:rPr lang="es-ES" sz="1600" dirty="0" err="1">
                <a:solidFill>
                  <a:schemeClr val="tx1"/>
                </a:solidFill>
                <a:latin typeface="Arial" panose="020B0604020202020204" pitchFamily="34" charset="0"/>
                <a:cs typeface="Arial" panose="020B0604020202020204" pitchFamily="34" charset="0"/>
              </a:rPr>
              <a:t>uplink</a:t>
            </a:r>
            <a:r>
              <a:rPr lang="es-ES" sz="1600" dirty="0">
                <a:solidFill>
                  <a:schemeClr val="tx1"/>
                </a:solidFill>
                <a:latin typeface="Arial" panose="020B0604020202020204" pitchFamily="34" charset="0"/>
                <a:cs typeface="Arial" panose="020B0604020202020204" pitchFamily="34" charset="0"/>
              </a:rPr>
              <a:t>“ (enlace ascendente) que se conecta al switch externo.</a:t>
            </a:r>
          </a:p>
          <a:p>
            <a:pPr marL="571440" algn="just">
              <a:lnSpc>
                <a:spcPct val="150000"/>
              </a:lnSpc>
              <a:spcBef>
                <a:spcPts val="0"/>
              </a:spcBef>
              <a:buFont typeface="Arial" panose="020B0604020202020204" pitchFamily="34" charset="0"/>
              <a:buChar char="•"/>
            </a:pPr>
            <a:r>
              <a:rPr lang="es-ES" sz="1600" dirty="0">
                <a:solidFill>
                  <a:schemeClr val="tx1"/>
                </a:solidFill>
                <a:latin typeface="Arial" panose="020B0604020202020204" pitchFamily="34" charset="0"/>
                <a:cs typeface="Arial" panose="020B0604020202020204" pitchFamily="34" charset="0"/>
              </a:rPr>
              <a:t>1 puerto es el “</a:t>
            </a:r>
            <a:r>
              <a:rPr lang="es-ES" sz="1600" dirty="0" err="1">
                <a:solidFill>
                  <a:schemeClr val="tx1"/>
                </a:solidFill>
                <a:latin typeface="Arial" panose="020B0604020202020204" pitchFamily="34" charset="0"/>
                <a:cs typeface="Arial" panose="020B0604020202020204" pitchFamily="34" charset="0"/>
              </a:rPr>
              <a:t>downlink</a:t>
            </a:r>
            <a:r>
              <a:rPr lang="es-ES" sz="1600" dirty="0">
                <a:solidFill>
                  <a:schemeClr val="tx1"/>
                </a:solidFill>
                <a:latin typeface="Arial" panose="020B0604020202020204" pitchFamily="34" charset="0"/>
                <a:cs typeface="Arial" panose="020B0604020202020204" pitchFamily="34" charset="0"/>
              </a:rPr>
              <a:t>” (enlace descendente) que se conecta a la PC.</a:t>
            </a:r>
          </a:p>
          <a:p>
            <a:pPr marL="571440" algn="just">
              <a:lnSpc>
                <a:spcPct val="150000"/>
              </a:lnSpc>
              <a:spcBef>
                <a:spcPts val="0"/>
              </a:spcBef>
              <a:buFont typeface="Arial" panose="020B0604020202020204" pitchFamily="34" charset="0"/>
              <a:buChar char="•"/>
            </a:pPr>
            <a:r>
              <a:rPr lang="es-ES" sz="1600" dirty="0">
                <a:solidFill>
                  <a:schemeClr val="tx1"/>
                </a:solidFill>
                <a:latin typeface="Arial" panose="020B0604020202020204" pitchFamily="34" charset="0"/>
                <a:cs typeface="Arial" panose="020B0604020202020204" pitchFamily="34" charset="0"/>
              </a:rPr>
              <a:t>1 puerto se conecta internamente al propio teléfono</a:t>
            </a:r>
          </a:p>
          <a:p>
            <a:pPr marL="285750" indent="0" algn="just">
              <a:lnSpc>
                <a:spcPct val="150000"/>
              </a:lnSpc>
              <a:spcBef>
                <a:spcPts val="0"/>
              </a:spcBef>
            </a:pPr>
            <a:r>
              <a:rPr lang="es-ES" sz="1600" dirty="0">
                <a:solidFill>
                  <a:schemeClr val="accent6">
                    <a:lumMod val="75000"/>
                  </a:schemeClr>
                </a:solidFill>
                <a:latin typeface="Arial" panose="020B0604020202020204" pitchFamily="34" charset="0"/>
                <a:cs typeface="Arial" panose="020B0604020202020204" pitchFamily="34" charset="0"/>
              </a:rPr>
              <a:t>Este es interno, en realidad no tiene que tomar un cable Ethernet y conectarlo.</a:t>
            </a:r>
            <a:endParaRPr lang="en-US" sz="1800" dirty="0">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a:solidFill>
                  <a:schemeClr val="accent4">
                    <a:lumMod val="50000"/>
                  </a:schemeClr>
                </a:solidFill>
                <a:effectLst>
                  <a:outerShdw blurRad="38100" dist="38100" dir="2700000" algn="tl">
                    <a:srgbClr val="C0C0C0"/>
                  </a:outerShdw>
                </a:effectLst>
                <a:latin typeface="Dom Casual" charset="0"/>
              </a:rPr>
              <a:t>Teléfonos IP</a:t>
            </a:r>
          </a:p>
          <a:p>
            <a:pPr>
              <a:spcBef>
                <a:spcPts val="0"/>
              </a:spcBef>
            </a:pPr>
            <a:r>
              <a:rPr lang="es-ES_tradnl" altLang="es-MX" sz="1800" b="1" dirty="0" err="1">
                <a:solidFill>
                  <a:schemeClr val="accent3">
                    <a:lumMod val="75000"/>
                  </a:schemeClr>
                </a:solidFill>
                <a:latin typeface="Dom Casual" charset="0"/>
              </a:rPr>
              <a:t>Quality</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of</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service</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QoS</a:t>
            </a:r>
            <a:r>
              <a:rPr lang="es-ES_tradnl" altLang="es-MX" sz="1800" b="1" dirty="0">
                <a:solidFill>
                  <a:schemeClr val="accent3">
                    <a:lumMod val="75000"/>
                  </a:schemeClr>
                </a:solidFill>
                <a:latin typeface="Dom Casual" charset="0"/>
              </a:rPr>
              <a:t>)</a:t>
            </a:r>
          </a:p>
        </p:txBody>
      </p:sp>
      <p:pic>
        <p:nvPicPr>
          <p:cNvPr id="11" name="Imagen 10">
            <a:extLst>
              <a:ext uri="{FF2B5EF4-FFF2-40B4-BE49-F238E27FC236}">
                <a16:creationId xmlns:a16="http://schemas.microsoft.com/office/drawing/2014/main" id="{1A7D7417-4F9B-B763-79FA-791B858D87E5}"/>
              </a:ext>
            </a:extLst>
          </p:cNvPr>
          <p:cNvPicPr>
            <a:picLocks noChangeAspect="1"/>
          </p:cNvPicPr>
          <p:nvPr/>
        </p:nvPicPr>
        <p:blipFill>
          <a:blip r:embed="rId4"/>
          <a:stretch>
            <a:fillRect/>
          </a:stretch>
        </p:blipFill>
        <p:spPr>
          <a:xfrm>
            <a:off x="107504" y="5020528"/>
            <a:ext cx="9144000" cy="1837472"/>
          </a:xfrm>
          <a:prstGeom prst="rect">
            <a:avLst/>
          </a:prstGeom>
        </p:spPr>
      </p:pic>
    </p:spTree>
    <p:extLst>
      <p:ext uri="{BB962C8B-B14F-4D97-AF65-F5344CB8AC3E}">
        <p14:creationId xmlns:p14="http://schemas.microsoft.com/office/powerpoint/2010/main" val="1485448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7388" y="1916833"/>
            <a:ext cx="8352928" cy="1512168"/>
          </a:xfrm>
        </p:spPr>
        <p:txBody>
          <a:bodyPr/>
          <a:lstStyle/>
          <a:p>
            <a:pPr marL="285750" indent="0" algn="just">
              <a:lnSpc>
                <a:spcPct val="150000"/>
              </a:lnSpc>
              <a:spcBef>
                <a:spcPts val="0"/>
              </a:spcBef>
            </a:pPr>
            <a:r>
              <a:rPr lang="es-ES" sz="1600" dirty="0">
                <a:solidFill>
                  <a:schemeClr val="accent6">
                    <a:lumMod val="75000"/>
                  </a:schemeClr>
                </a:solidFill>
                <a:latin typeface="Arial" panose="020B0604020202020204" pitchFamily="34" charset="0"/>
                <a:cs typeface="Arial" panose="020B0604020202020204" pitchFamily="34" charset="0"/>
              </a:rPr>
              <a:t>Entonces, ¿por qué es mejor esta configuración? </a:t>
            </a:r>
            <a:r>
              <a:rPr lang="es-ES" sz="1600" dirty="0">
                <a:solidFill>
                  <a:schemeClr val="tx1"/>
                </a:solidFill>
                <a:latin typeface="Arial" panose="020B0604020202020204" pitchFamily="34" charset="0"/>
                <a:cs typeface="Arial" panose="020B0604020202020204" pitchFamily="34" charset="0"/>
              </a:rPr>
              <a:t>Esto permite que la PC y el teléfono IP compartan un solo puerto del switch. El tráfico de la PC pasa a través del teléfono IP al switch de esta manera. </a:t>
            </a:r>
            <a:endParaRPr lang="es-ES" sz="1600" dirty="0">
              <a:latin typeface="Arial" panose="020B0604020202020204" pitchFamily="34" charset="0"/>
              <a:cs typeface="Arial" panose="020B0604020202020204" pitchFamily="34" charset="0"/>
            </a:endParaRPr>
          </a:p>
          <a:p>
            <a:pPr marL="1028700" lvl="1" algn="just">
              <a:lnSpc>
                <a:spcPct val="150000"/>
              </a:lnSpc>
              <a:spcBef>
                <a:spcPts val="0"/>
              </a:spcBef>
              <a:buFont typeface="Arial" panose="020B0604020202020204" pitchFamily="34" charset="0"/>
              <a:buChar char="•"/>
            </a:pPr>
            <a:endParaRPr lang="en-US" sz="1800" dirty="0">
              <a:latin typeface="Arial" panose="020B0604020202020204" pitchFamily="34" charset="0"/>
              <a:cs typeface="Arial" panose="020B0604020202020204" pitchFamily="34" charset="0"/>
            </a:endParaRPr>
          </a:p>
        </p:txBody>
      </p:sp>
      <p:sp>
        <p:nvSpPr>
          <p:cNvPr id="4" name="Rectangle 5">
            <a:extLst>
              <a:ext uri="{FF2B5EF4-FFF2-40B4-BE49-F238E27FC236}">
                <a16:creationId xmlns:a16="http://schemas.microsoft.com/office/drawing/2014/main" id="{BD2FAA3E-64BB-4FFB-46CC-02579F1E62D9}"/>
              </a:ext>
            </a:extLst>
          </p:cNvPr>
          <p:cNvSpPr txBox="1">
            <a:spLocks noChangeArrowheads="1"/>
          </p:cNvSpPr>
          <p:nvPr/>
        </p:nvSpPr>
        <p:spPr bwMode="auto">
          <a:xfrm>
            <a:off x="1028700" y="188640"/>
            <a:ext cx="7086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lgn="ctr" defTabSz="914400" rtl="0" eaLnBrk="1" latinLnBrk="0" hangingPunct="1">
              <a:spcBef>
                <a:spcPct val="0"/>
              </a:spcBef>
              <a:buNone/>
              <a:defRPr sz="4400" kern="1200">
                <a:solidFill>
                  <a:srgbClr val="004C69"/>
                </a:solidFill>
                <a:latin typeface="+mj-lt"/>
                <a:ea typeface="+mj-ea"/>
                <a:cs typeface="+mj-cs"/>
              </a:defRPr>
            </a:lvl1pPr>
          </a:lstStyle>
          <a:p>
            <a:pPr>
              <a:spcBef>
                <a:spcPts val="0"/>
              </a:spcBef>
            </a:pPr>
            <a:r>
              <a:rPr lang="es-ES_tradnl" altLang="es-MX" sz="3200" b="1" dirty="0">
                <a:solidFill>
                  <a:schemeClr val="accent4">
                    <a:lumMod val="50000"/>
                  </a:schemeClr>
                </a:solidFill>
                <a:effectLst>
                  <a:outerShdw blurRad="38100" dist="38100" dir="2700000" algn="tl">
                    <a:srgbClr val="C0C0C0"/>
                  </a:outerShdw>
                </a:effectLst>
                <a:latin typeface="Dom Casual" charset="0"/>
              </a:rPr>
              <a:t>Teléfonos IP</a:t>
            </a:r>
          </a:p>
          <a:p>
            <a:pPr>
              <a:spcBef>
                <a:spcPts val="0"/>
              </a:spcBef>
            </a:pPr>
            <a:r>
              <a:rPr lang="es-ES_tradnl" altLang="es-MX" sz="1800" b="1" dirty="0" err="1">
                <a:solidFill>
                  <a:schemeClr val="accent3">
                    <a:lumMod val="75000"/>
                  </a:schemeClr>
                </a:solidFill>
                <a:latin typeface="Dom Casual" charset="0"/>
              </a:rPr>
              <a:t>Quality</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of</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service</a:t>
            </a:r>
            <a:r>
              <a:rPr lang="es-ES_tradnl" altLang="es-MX" sz="1800" b="1" dirty="0">
                <a:solidFill>
                  <a:schemeClr val="accent3">
                    <a:lumMod val="75000"/>
                  </a:schemeClr>
                </a:solidFill>
                <a:latin typeface="Dom Casual" charset="0"/>
              </a:rPr>
              <a:t> (</a:t>
            </a:r>
            <a:r>
              <a:rPr lang="es-ES_tradnl" altLang="es-MX" sz="1800" b="1" dirty="0" err="1">
                <a:solidFill>
                  <a:schemeClr val="accent3">
                    <a:lumMod val="75000"/>
                  </a:schemeClr>
                </a:solidFill>
                <a:latin typeface="Dom Casual" charset="0"/>
              </a:rPr>
              <a:t>QoS</a:t>
            </a:r>
            <a:r>
              <a:rPr lang="es-ES_tradnl" altLang="es-MX" sz="1800" b="1" dirty="0">
                <a:solidFill>
                  <a:schemeClr val="accent3">
                    <a:lumMod val="75000"/>
                  </a:schemeClr>
                </a:solidFill>
                <a:latin typeface="Dom Casual" charset="0"/>
              </a:rPr>
              <a:t>)</a:t>
            </a:r>
          </a:p>
        </p:txBody>
      </p:sp>
      <p:pic>
        <p:nvPicPr>
          <p:cNvPr id="13" name="Imagen 12">
            <a:extLst>
              <a:ext uri="{FF2B5EF4-FFF2-40B4-BE49-F238E27FC236}">
                <a16:creationId xmlns:a16="http://schemas.microsoft.com/office/drawing/2014/main" id="{EF222673-4F35-C33B-F043-7F00DD634486}"/>
              </a:ext>
            </a:extLst>
          </p:cNvPr>
          <p:cNvPicPr>
            <a:picLocks noChangeAspect="1"/>
          </p:cNvPicPr>
          <p:nvPr/>
        </p:nvPicPr>
        <p:blipFill>
          <a:blip r:embed="rId3"/>
          <a:stretch>
            <a:fillRect/>
          </a:stretch>
        </p:blipFill>
        <p:spPr>
          <a:xfrm>
            <a:off x="0" y="4653136"/>
            <a:ext cx="9144000" cy="1845032"/>
          </a:xfrm>
          <a:prstGeom prst="rect">
            <a:avLst/>
          </a:prstGeom>
        </p:spPr>
      </p:pic>
    </p:spTree>
    <p:extLst>
      <p:ext uri="{BB962C8B-B14F-4D97-AF65-F5344CB8AC3E}">
        <p14:creationId xmlns:p14="http://schemas.microsoft.com/office/powerpoint/2010/main" val="3691645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3920</TotalTime>
  <Words>3194</Words>
  <Application>Microsoft Office PowerPoint</Application>
  <PresentationFormat>Presentación en pantalla (4:3)</PresentationFormat>
  <Paragraphs>249</Paragraphs>
  <Slides>49</Slides>
  <Notes>45</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49</vt:i4>
      </vt:variant>
    </vt:vector>
  </HeadingPairs>
  <TitlesOfParts>
    <vt:vector size="54" baseType="lpstr">
      <vt:lpstr>Arial</vt:lpstr>
      <vt:lpstr>Calibri</vt:lpstr>
      <vt:lpstr>Courier New</vt:lpstr>
      <vt:lpstr>Dom Casual</vt:lpstr>
      <vt:lpstr>Tema de Office</vt:lpstr>
      <vt:lpstr>TC 3003B Implementación de redes de área amplia</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TC 2022 Interconexión de redes</dc:title>
  <dc:creator>Lizethe Pérez Fuertes</dc:creator>
  <cp:lastModifiedBy>Lizethe Pérez Fuertes</cp:lastModifiedBy>
  <cp:revision>34</cp:revision>
  <dcterms:created xsi:type="dcterms:W3CDTF">2021-02-08T03:07:42Z</dcterms:created>
  <dcterms:modified xsi:type="dcterms:W3CDTF">2023-04-24T00:44:51Z</dcterms:modified>
</cp:coreProperties>
</file>

<file path=docProps/thumbnail.jpeg>
</file>